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layfair Display"/>
      <p:regular r:id="rId23"/>
      <p:bold r:id="rId24"/>
      <p:italic r:id="rId25"/>
      <p:boldItalic r:id="rId26"/>
    </p:embeddedFont>
    <p:embeddedFont>
      <p:font typeface="Lato"/>
      <p:regular r:id="rId27"/>
      <p:bold r:id="rId28"/>
      <p:italic r:id="rId29"/>
      <p:boldItalic r:id="rId30"/>
    </p:embeddedFont>
    <p:embeddedFont>
      <p:font typeface="Comfortaa"/>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layfairDisplay-bold.fntdata"/><Relationship Id="rId23" Type="http://schemas.openxmlformats.org/officeDocument/2006/relationships/font" Target="fonts/PlayfairDispl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boldItalic.fntdata"/><Relationship Id="rId25" Type="http://schemas.openxmlformats.org/officeDocument/2006/relationships/font" Target="fonts/PlayfairDispl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omfortaa-regular.fntdata"/><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Comfortaa-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7a6668d4c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a6668d4c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be270737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be270737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a6668d4c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a6668d4c9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7a169f44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7a169f44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 the distribution of price and saw that it’s heavily left skewed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solution is to natural log the prices to get a more normal distribution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Target variable is price so it is numeric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Models that evaluate numeric target variables are those listed above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7a169f44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7a169f44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7a169f44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7a169f44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folds, 9 observations 1 training set</a:t>
            </a:r>
            <a:endParaRPr/>
          </a:p>
          <a:p>
            <a:pPr indent="0" lvl="0" marL="0" rtl="0" algn="l">
              <a:spcBef>
                <a:spcPts val="0"/>
              </a:spcBef>
              <a:spcAft>
                <a:spcPts val="0"/>
              </a:spcAft>
              <a:buNone/>
            </a:pPr>
            <a:r>
              <a:rPr lang="en"/>
              <a:t>Generalized evaluation to avoid overfitting</a:t>
            </a:r>
            <a:endParaRPr/>
          </a:p>
          <a:p>
            <a:pPr indent="-298450" lvl="0" marL="457200" rtl="0" algn="l">
              <a:spcBef>
                <a:spcPts val="0"/>
              </a:spcBef>
              <a:spcAft>
                <a:spcPts val="0"/>
              </a:spcAft>
              <a:buSzPts val="1100"/>
              <a:buChar char="-"/>
            </a:pPr>
            <a:r>
              <a:rPr lang="en"/>
              <a:t>Too specific to our dataset so that if we run it with new data it would give completely different and </a:t>
            </a:r>
            <a:r>
              <a:rPr lang="en"/>
              <a:t>inaccurate</a:t>
            </a:r>
            <a:r>
              <a:rPr lang="en"/>
              <a:t> results</a:t>
            </a:r>
            <a:endParaRPr/>
          </a:p>
          <a:p>
            <a:pPr indent="0" lvl="0" marL="0" rtl="0" algn="l">
              <a:spcBef>
                <a:spcPts val="0"/>
              </a:spcBef>
              <a:spcAft>
                <a:spcPts val="0"/>
              </a:spcAft>
              <a:buNone/>
            </a:pPr>
            <a:r>
              <a:rPr lang="en"/>
              <a:t>Use REPTree and LR because we can get estimates for the parameters that we can analyze. Whereas in the M5P it’s much harder to interpret the results. This allows host to make strategic pricing decisions based on amenities, room type, and 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REPTRee the nodes at the top of the decision tree have the most explanatory power, and in this visualization we found that room type, neighborhood and review scores rating were at the top.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Benchmark comparisons for room type as shared room and Bronx as the borough.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 though review scores has a very strong explanatory power for the effects on price, it doesn’t have a very clear analysis. First, the parameter estimate itself is low and negatively correlated with price. Second, there are a lot of zero scores which capture both new listings and very terrible listings. And there is no way to differentiate. So a zero score listing could be better priced and better quality than an older 1 star reviewed listing.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7a169f44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7a169f44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benchmark for bed type is a futon, so real bed is a 4% increase in price compared to a futon. A real bed is something that is not a futon, couch, airbed, or sofa.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a6668d4c9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a6668d4c9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a6668d4c9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a6668d4c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a6668d4c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a6668d4c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a6668d4c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a6668d4c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7a6668d4c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a6668d4c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5fdeb92f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5fdeb92f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a6668d4c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a6668d4c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a6668d4c9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a6668d4c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a6668d4c9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a6668d4c9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6be27073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be27073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8" name="Shape 58"/>
        <p:cNvGrpSpPr/>
        <p:nvPr/>
      </p:nvGrpSpPr>
      <p:grpSpPr>
        <a:xfrm>
          <a:off x="0" y="0"/>
          <a:ext cx="0" cy="0"/>
          <a:chOff x="0" y="0"/>
          <a:chExt cx="0" cy="0"/>
        </a:xfrm>
      </p:grpSpPr>
      <p:pic>
        <p:nvPicPr>
          <p:cNvPr id="59" name="Google Shape;59;p13"/>
          <p:cNvPicPr preferRelativeResize="0"/>
          <p:nvPr/>
        </p:nvPicPr>
        <p:blipFill rotWithShape="1">
          <a:blip r:embed="rId4">
            <a:alphaModFix amt="70000"/>
          </a:blip>
          <a:srcRect b="69354" l="0" r="0" t="11535"/>
          <a:stretch/>
        </p:blipFill>
        <p:spPr>
          <a:xfrm>
            <a:off x="0" y="433800"/>
            <a:ext cx="9143997" cy="1165027"/>
          </a:xfrm>
          <a:prstGeom prst="rect">
            <a:avLst/>
          </a:prstGeom>
          <a:noFill/>
          <a:ln>
            <a:noFill/>
          </a:ln>
        </p:spPr>
      </p:pic>
      <p:sp>
        <p:nvSpPr>
          <p:cNvPr id="60" name="Google Shape;60;p13"/>
          <p:cNvSpPr txBox="1"/>
          <p:nvPr/>
        </p:nvSpPr>
        <p:spPr>
          <a:xfrm>
            <a:off x="158700" y="693375"/>
            <a:ext cx="8826600" cy="753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Comfortaa"/>
                <a:ea typeface="Comfortaa"/>
                <a:cs typeface="Comfortaa"/>
                <a:sym typeface="Comfortaa"/>
              </a:rPr>
              <a:t>Smart                     pricing in NYC </a:t>
            </a:r>
            <a:endParaRPr sz="3600">
              <a:solidFill>
                <a:srgbClr val="FFFFFF"/>
              </a:solidFill>
              <a:latin typeface="Comfortaa"/>
              <a:ea typeface="Comfortaa"/>
              <a:cs typeface="Comfortaa"/>
              <a:sym typeface="Comfortaa"/>
            </a:endParaRPr>
          </a:p>
        </p:txBody>
      </p:sp>
      <p:pic>
        <p:nvPicPr>
          <p:cNvPr id="61" name="Google Shape;61;p13"/>
          <p:cNvPicPr preferRelativeResize="0"/>
          <p:nvPr/>
        </p:nvPicPr>
        <p:blipFill rotWithShape="1">
          <a:blip r:embed="rId5">
            <a:alphaModFix/>
          </a:blip>
          <a:srcRect b="31353" l="0" r="0" t="31586"/>
          <a:stretch/>
        </p:blipFill>
        <p:spPr>
          <a:xfrm>
            <a:off x="1943150" y="611800"/>
            <a:ext cx="2402500" cy="890350"/>
          </a:xfrm>
          <a:prstGeom prst="rect">
            <a:avLst/>
          </a:prstGeom>
          <a:noFill/>
          <a:ln>
            <a:noFill/>
          </a:ln>
          <a:effectLst>
            <a:outerShdw blurRad="57150" rotWithShape="0" algn="bl" dir="5400000" dist="9525">
              <a:srgbClr val="FFFFFF"/>
            </a:outerShdw>
          </a:effectLst>
        </p:spPr>
      </p:pic>
      <p:pic>
        <p:nvPicPr>
          <p:cNvPr id="62" name="Google Shape;62;p13"/>
          <p:cNvPicPr preferRelativeResize="0"/>
          <p:nvPr/>
        </p:nvPicPr>
        <p:blipFill rotWithShape="1">
          <a:blip r:embed="rId6">
            <a:alphaModFix amt="70000"/>
          </a:blip>
          <a:srcRect b="13133" l="0" r="0" t="76904"/>
          <a:stretch/>
        </p:blipFill>
        <p:spPr>
          <a:xfrm>
            <a:off x="0" y="4313099"/>
            <a:ext cx="9143997" cy="607297"/>
          </a:xfrm>
          <a:prstGeom prst="rect">
            <a:avLst/>
          </a:prstGeom>
          <a:noFill/>
          <a:ln>
            <a:noFill/>
          </a:ln>
        </p:spPr>
      </p:pic>
      <p:sp>
        <p:nvSpPr>
          <p:cNvPr id="63" name="Google Shape;63;p13"/>
          <p:cNvSpPr txBox="1"/>
          <p:nvPr/>
        </p:nvSpPr>
        <p:spPr>
          <a:xfrm>
            <a:off x="96750" y="4396400"/>
            <a:ext cx="27786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Comfortaa"/>
                <a:ea typeface="Comfortaa"/>
                <a:cs typeface="Comfortaa"/>
                <a:sym typeface="Comfortaa"/>
              </a:rPr>
              <a:t>Alvin Du, Gao Jie, Scott Yim, </a:t>
            </a:r>
            <a:r>
              <a:rPr b="1" lang="en" sz="1000">
                <a:solidFill>
                  <a:schemeClr val="lt1"/>
                </a:solidFill>
                <a:latin typeface="Comfortaa"/>
                <a:ea typeface="Comfortaa"/>
                <a:cs typeface="Comfortaa"/>
                <a:sym typeface="Comfortaa"/>
              </a:rPr>
              <a:t>Alex Barry</a:t>
            </a:r>
            <a:endParaRPr b="1" sz="1000">
              <a:solidFill>
                <a:srgbClr val="FFFFFF"/>
              </a:solidFill>
              <a:latin typeface="Comfortaa"/>
              <a:ea typeface="Comfortaa"/>
              <a:cs typeface="Comfortaa"/>
              <a:sym typeface="Comfortaa"/>
            </a:endParaRPr>
          </a:p>
          <a:p>
            <a:pPr indent="0" lvl="0" marL="0" rtl="0" algn="l">
              <a:spcBef>
                <a:spcPts val="0"/>
              </a:spcBef>
              <a:spcAft>
                <a:spcPts val="0"/>
              </a:spcAft>
              <a:buNone/>
            </a:pPr>
            <a:r>
              <a:rPr lang="en" sz="1000">
                <a:solidFill>
                  <a:srgbClr val="FFFFFF"/>
                </a:solidFill>
                <a:latin typeface="Comfortaa"/>
                <a:ea typeface="Comfortaa"/>
                <a:cs typeface="Comfortaa"/>
                <a:sym typeface="Comfortaa"/>
              </a:rPr>
              <a:t>December 17, 2019</a:t>
            </a:r>
            <a:endParaRPr sz="1000">
              <a:solidFill>
                <a:srgbClr val="FFFFFF"/>
              </a:solidFill>
              <a:latin typeface="Comfortaa"/>
              <a:ea typeface="Comfortaa"/>
              <a:cs typeface="Comfortaa"/>
              <a:sym typeface="Comfortaa"/>
            </a:endParaRPr>
          </a:p>
        </p:txBody>
      </p:sp>
      <p:sp>
        <p:nvSpPr>
          <p:cNvPr id="64" name="Google Shape;64;p13"/>
          <p:cNvSpPr txBox="1"/>
          <p:nvPr/>
        </p:nvSpPr>
        <p:spPr>
          <a:xfrm>
            <a:off x="6519225" y="4354700"/>
            <a:ext cx="2562600" cy="52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solidFill>
                  <a:srgbClr val="FFFFFF"/>
                </a:solidFill>
                <a:latin typeface="Comfortaa"/>
                <a:ea typeface="Comfortaa"/>
                <a:cs typeface="Comfortaa"/>
                <a:sym typeface="Comfortaa"/>
              </a:rPr>
              <a:t>Data Mining for Business Analytics </a:t>
            </a:r>
            <a:endParaRPr b="1" sz="1000">
              <a:solidFill>
                <a:srgbClr val="FFFFFF"/>
              </a:solidFill>
              <a:latin typeface="Comfortaa"/>
              <a:ea typeface="Comfortaa"/>
              <a:cs typeface="Comfortaa"/>
              <a:sym typeface="Comfortaa"/>
            </a:endParaRPr>
          </a:p>
          <a:p>
            <a:pPr indent="0" lvl="0" marL="0" rtl="0" algn="r">
              <a:spcBef>
                <a:spcPts val="0"/>
              </a:spcBef>
              <a:spcAft>
                <a:spcPts val="0"/>
              </a:spcAft>
              <a:buNone/>
            </a:pPr>
            <a:r>
              <a:rPr lang="en" sz="1000">
                <a:solidFill>
                  <a:srgbClr val="FFFFFF"/>
                </a:solidFill>
                <a:latin typeface="Comfortaa"/>
                <a:ea typeface="Comfortaa"/>
                <a:cs typeface="Comfortaa"/>
                <a:sym typeface="Comfortaa"/>
              </a:rPr>
              <a:t>Professor Claudia Perlich</a:t>
            </a:r>
            <a:endParaRPr sz="1000">
              <a:solidFill>
                <a:srgbClr val="FFFFFF"/>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Data Mining Process: Python work</a:t>
            </a:r>
            <a:endParaRPr>
              <a:latin typeface="Comfortaa"/>
              <a:ea typeface="Comfortaa"/>
              <a:cs typeface="Comfortaa"/>
              <a:sym typeface="Comfortaa"/>
            </a:endParaRPr>
          </a:p>
        </p:txBody>
      </p:sp>
      <p:sp>
        <p:nvSpPr>
          <p:cNvPr id="128" name="Google Shape;128;p22"/>
          <p:cNvSpPr txBox="1"/>
          <p:nvPr/>
        </p:nvSpPr>
        <p:spPr>
          <a:xfrm>
            <a:off x="4809850" y="1327375"/>
            <a:ext cx="3470700" cy="30906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highlight>
                  <a:srgbClr val="FFFF00"/>
                </a:highlight>
                <a:latin typeface="Comfortaa"/>
                <a:ea typeface="Comfortaa"/>
                <a:cs typeface="Comfortaa"/>
                <a:sym typeface="Comfortaa"/>
              </a:rPr>
              <a:t>Insert screenshot here</a:t>
            </a:r>
            <a:endParaRPr sz="1800">
              <a:highlight>
                <a:srgbClr val="FFFF00"/>
              </a:highlight>
              <a:latin typeface="Comfortaa"/>
              <a:ea typeface="Comfortaa"/>
              <a:cs typeface="Comfortaa"/>
              <a:sym typeface="Comfortaa"/>
            </a:endParaRPr>
          </a:p>
        </p:txBody>
      </p:sp>
      <p:sp>
        <p:nvSpPr>
          <p:cNvPr id="129" name="Google Shape;129;p22"/>
          <p:cNvSpPr txBox="1"/>
          <p:nvPr/>
        </p:nvSpPr>
        <p:spPr>
          <a:xfrm>
            <a:off x="531000" y="1260875"/>
            <a:ext cx="3470700" cy="3090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Filter </a:t>
            </a:r>
            <a:r>
              <a:rPr lang="en" sz="1800">
                <a:latin typeface="Comfortaa"/>
                <a:ea typeface="Comfortaa"/>
                <a:cs typeface="Comfortaa"/>
                <a:sym typeface="Comfortaa"/>
              </a:rPr>
              <a:t>the variables of interest</a:t>
            </a:r>
            <a:endParaRPr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Create binary </a:t>
            </a:r>
            <a:r>
              <a:rPr lang="en" sz="1800">
                <a:latin typeface="Comfortaa"/>
                <a:ea typeface="Comfortaa"/>
                <a:cs typeface="Comfortaa"/>
                <a:sym typeface="Comfortaa"/>
              </a:rPr>
              <a:t>variables for categorical features</a:t>
            </a:r>
            <a:endParaRPr sz="1800">
              <a:latin typeface="Comfortaa"/>
              <a:ea typeface="Comfortaa"/>
              <a:cs typeface="Comfortaa"/>
              <a:sym typeface="Comfortaa"/>
            </a:endParaRPr>
          </a:p>
          <a:p>
            <a:pPr indent="-292100" lvl="1" marL="914400" rtl="0" algn="l">
              <a:spcBef>
                <a:spcPts val="0"/>
              </a:spcBef>
              <a:spcAft>
                <a:spcPts val="0"/>
              </a:spcAft>
              <a:buSzPts val="1000"/>
              <a:buFont typeface="Comfortaa"/>
              <a:buChar char="○"/>
            </a:pPr>
            <a:r>
              <a:rPr lang="en" sz="1000">
                <a:latin typeface="Comfortaa"/>
                <a:ea typeface="Comfortaa"/>
                <a:cs typeface="Comfortaa"/>
                <a:sym typeface="Comfortaa"/>
              </a:rPr>
              <a:t>Host_verifications and amenities</a:t>
            </a:r>
            <a:endParaRPr sz="1000">
              <a:latin typeface="Comfortaa"/>
              <a:ea typeface="Comfortaa"/>
              <a:cs typeface="Comfortaa"/>
              <a:sym typeface="Comfortaa"/>
            </a:endParaRPr>
          </a:p>
          <a:p>
            <a:pPr indent="-292100" lvl="1" marL="914400" rtl="0" algn="l">
              <a:spcBef>
                <a:spcPts val="0"/>
              </a:spcBef>
              <a:spcAft>
                <a:spcPts val="0"/>
              </a:spcAft>
              <a:buSzPts val="1000"/>
              <a:buFont typeface="Comfortaa"/>
              <a:buChar char="○"/>
            </a:pPr>
            <a:r>
              <a:rPr lang="en" sz="1000">
                <a:latin typeface="Comfortaa"/>
                <a:ea typeface="Comfortaa"/>
                <a:cs typeface="Comfortaa"/>
                <a:sym typeface="Comfortaa"/>
              </a:rPr>
              <a:t>1 if has, 0 if not</a:t>
            </a:r>
            <a:endParaRPr sz="10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Calculate</a:t>
            </a:r>
            <a:r>
              <a:rPr lang="en" sz="1800">
                <a:latin typeface="Comfortaa"/>
                <a:ea typeface="Comfortaa"/>
                <a:cs typeface="Comfortaa"/>
                <a:sym typeface="Comfortaa"/>
              </a:rPr>
              <a:t> total number</a:t>
            </a:r>
            <a:endParaRPr sz="1800">
              <a:latin typeface="Comfortaa"/>
              <a:ea typeface="Comfortaa"/>
              <a:cs typeface="Comfortaa"/>
              <a:sym typeface="Comfortaa"/>
            </a:endParaRPr>
          </a:p>
          <a:p>
            <a:pPr indent="-292100" lvl="1" marL="914400" rtl="0" algn="l">
              <a:spcBef>
                <a:spcPts val="0"/>
              </a:spcBef>
              <a:spcAft>
                <a:spcPts val="0"/>
              </a:spcAft>
              <a:buSzPts val="1000"/>
              <a:buFont typeface="Comfortaa"/>
              <a:buChar char="○"/>
            </a:pPr>
            <a:r>
              <a:rPr lang="en" sz="1000">
                <a:latin typeface="Comfortaa"/>
                <a:ea typeface="Comfortaa"/>
                <a:cs typeface="Comfortaa"/>
                <a:sym typeface="Comfortaa"/>
              </a:rPr>
              <a:t>total amenities &amp; total host verifications</a:t>
            </a:r>
            <a:endParaRPr sz="1000">
              <a:latin typeface="Comfortaa"/>
              <a:ea typeface="Comfortaa"/>
              <a:cs typeface="Comfortaa"/>
              <a:sym typeface="Comfortaa"/>
            </a:endParaRPr>
          </a:p>
          <a:p>
            <a:pPr indent="0" lvl="0" marL="457200" rtl="0" algn="l">
              <a:spcBef>
                <a:spcPts val="0"/>
              </a:spcBef>
              <a:spcAft>
                <a:spcPts val="0"/>
              </a:spcAft>
              <a:buNone/>
            </a:pPr>
            <a:r>
              <a:rPr lang="en" sz="1800">
                <a:latin typeface="Comfortaa"/>
                <a:ea typeface="Comfortaa"/>
                <a:cs typeface="Comfortaa"/>
                <a:sym typeface="Comfortaa"/>
              </a:rPr>
              <a:t>	</a:t>
            </a:r>
            <a:endParaRPr sz="1800">
              <a:latin typeface="Comfortaa"/>
              <a:ea typeface="Comfortaa"/>
              <a:cs typeface="Comfortaa"/>
              <a:sym typeface="Comfortaa"/>
            </a:endParaRPr>
          </a:p>
          <a:p>
            <a:pPr indent="0" lvl="0" marL="0" rtl="0" algn="l">
              <a:spcBef>
                <a:spcPts val="0"/>
              </a:spcBef>
              <a:spcAft>
                <a:spcPts val="0"/>
              </a:spcAft>
              <a:buNone/>
            </a:pPr>
            <a:r>
              <a:t/>
            </a:r>
            <a:endParaRPr sz="1800">
              <a:highlight>
                <a:srgbClr val="FFFF00"/>
              </a:highlight>
              <a:latin typeface="Comfortaa"/>
              <a:ea typeface="Comfortaa"/>
              <a:cs typeface="Comfortaa"/>
              <a:sym typeface="Comfortaa"/>
            </a:endParaRPr>
          </a:p>
        </p:txBody>
      </p:sp>
      <p:pic>
        <p:nvPicPr>
          <p:cNvPr id="130" name="Google Shape;130;p22"/>
          <p:cNvPicPr preferRelativeResize="0"/>
          <p:nvPr/>
        </p:nvPicPr>
        <p:blipFill>
          <a:blip r:embed="rId3">
            <a:alphaModFix/>
          </a:blip>
          <a:stretch>
            <a:fillRect/>
          </a:stretch>
        </p:blipFill>
        <p:spPr>
          <a:xfrm>
            <a:off x="4085650" y="965950"/>
            <a:ext cx="4905524" cy="3616151"/>
          </a:xfrm>
          <a:prstGeom prst="rect">
            <a:avLst/>
          </a:prstGeom>
          <a:noFill/>
          <a:ln>
            <a:noFill/>
          </a:ln>
        </p:spPr>
      </p:pic>
      <p:pic>
        <p:nvPicPr>
          <p:cNvPr id="131" name="Google Shape;131;p22"/>
          <p:cNvPicPr preferRelativeResize="0"/>
          <p:nvPr/>
        </p:nvPicPr>
        <p:blipFill>
          <a:blip r:embed="rId4">
            <a:alphaModFix/>
          </a:blip>
          <a:stretch>
            <a:fillRect/>
          </a:stretch>
        </p:blipFill>
        <p:spPr>
          <a:xfrm>
            <a:off x="578850" y="3451026"/>
            <a:ext cx="3292299" cy="143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Data Mining Process: Final Dataset</a:t>
            </a:r>
            <a:endParaRPr>
              <a:latin typeface="Comfortaa"/>
              <a:ea typeface="Comfortaa"/>
              <a:cs typeface="Comfortaa"/>
              <a:sym typeface="Comfortaa"/>
            </a:endParaRPr>
          </a:p>
        </p:txBody>
      </p:sp>
      <p:sp>
        <p:nvSpPr>
          <p:cNvPr id="137" name="Google Shape;137;p23"/>
          <p:cNvSpPr txBox="1"/>
          <p:nvPr/>
        </p:nvSpPr>
        <p:spPr>
          <a:xfrm>
            <a:off x="619700" y="1294125"/>
            <a:ext cx="7840800" cy="626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Merged and parsed both datasets using Python and Excel</a:t>
            </a:r>
            <a:endParaRPr sz="1800">
              <a:latin typeface="Comfortaa"/>
              <a:ea typeface="Comfortaa"/>
              <a:cs typeface="Comfortaa"/>
              <a:sym typeface="Comfortaa"/>
            </a:endParaRPr>
          </a:p>
          <a:p>
            <a:pPr indent="0" lvl="0" marL="0" rtl="0" algn="l">
              <a:spcBef>
                <a:spcPts val="0"/>
              </a:spcBef>
              <a:spcAft>
                <a:spcPts val="0"/>
              </a:spcAft>
              <a:buNone/>
            </a:pPr>
            <a:r>
              <a:t/>
            </a:r>
            <a:endParaRPr sz="1800">
              <a:highlight>
                <a:srgbClr val="FFFFFF"/>
              </a:highlight>
              <a:latin typeface="Comfortaa"/>
              <a:ea typeface="Comfortaa"/>
              <a:cs typeface="Comfortaa"/>
              <a:sym typeface="Comfortaa"/>
            </a:endParaRPr>
          </a:p>
          <a:p>
            <a:pPr indent="0" lvl="0" marL="0" rtl="0" algn="l">
              <a:spcBef>
                <a:spcPts val="0"/>
              </a:spcBef>
              <a:spcAft>
                <a:spcPts val="0"/>
              </a:spcAft>
              <a:buNone/>
            </a:pPr>
            <a:r>
              <a:t/>
            </a:r>
            <a:endParaRPr sz="1800">
              <a:latin typeface="Comfortaa"/>
              <a:ea typeface="Comfortaa"/>
              <a:cs typeface="Comfortaa"/>
              <a:sym typeface="Comfortaa"/>
            </a:endParaRPr>
          </a:p>
        </p:txBody>
      </p:sp>
      <p:sp>
        <p:nvSpPr>
          <p:cNvPr id="138" name="Google Shape;138;p23"/>
          <p:cNvSpPr txBox="1"/>
          <p:nvPr/>
        </p:nvSpPr>
        <p:spPr>
          <a:xfrm>
            <a:off x="6087175" y="3261300"/>
            <a:ext cx="2505900" cy="1781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A/C</a:t>
            </a:r>
            <a:endParaRPr sz="1100">
              <a:solidFill>
                <a:srgbClr val="222222"/>
              </a:solidFill>
              <a:highlight>
                <a:srgbClr val="FFFFFF"/>
              </a:highlight>
              <a:latin typeface="Comfortaa"/>
              <a:ea typeface="Comfortaa"/>
              <a:cs typeface="Comfortaa"/>
              <a:sym typeface="Comfortaa"/>
            </a:endParaRPr>
          </a:p>
          <a:p>
            <a:pPr indent="-317500" lvl="0" marL="457200" rtl="0" algn="l">
              <a:lnSpc>
                <a:spcPct val="115000"/>
              </a:lnSpc>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wifi</a:t>
            </a:r>
            <a:endParaRPr sz="1100">
              <a:solidFill>
                <a:srgbClr val="222222"/>
              </a:solidFill>
              <a:highlight>
                <a:srgbClr val="FFFFFF"/>
              </a:highlight>
              <a:latin typeface="Comfortaa"/>
              <a:ea typeface="Comfortaa"/>
              <a:cs typeface="Comfortaa"/>
              <a:sym typeface="Comfortaa"/>
            </a:endParaRPr>
          </a:p>
          <a:p>
            <a:pPr indent="-317500" lvl="0" marL="457200" rtl="0" algn="l">
              <a:lnSpc>
                <a:spcPct val="115000"/>
              </a:lnSpc>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email</a:t>
            </a:r>
            <a:endParaRPr sz="1100">
              <a:solidFill>
                <a:srgbClr val="222222"/>
              </a:solidFill>
              <a:highlight>
                <a:srgbClr val="FFFFFF"/>
              </a:highlight>
              <a:latin typeface="Comfortaa"/>
              <a:ea typeface="Comfortaa"/>
              <a:cs typeface="Comfortaa"/>
              <a:sym typeface="Comfortaa"/>
            </a:endParaRPr>
          </a:p>
          <a:p>
            <a:pPr indent="-317500" lvl="0" marL="457200" rtl="0" algn="l">
              <a:lnSpc>
                <a:spcPct val="115000"/>
              </a:lnSpc>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phone</a:t>
            </a:r>
            <a:endParaRPr>
              <a:latin typeface="Lato"/>
              <a:ea typeface="Lato"/>
              <a:cs typeface="Lato"/>
              <a:sym typeface="Lato"/>
            </a:endParaRPr>
          </a:p>
        </p:txBody>
      </p:sp>
      <p:sp>
        <p:nvSpPr>
          <p:cNvPr id="139" name="Google Shape;139;p23"/>
          <p:cNvSpPr txBox="1"/>
          <p:nvPr/>
        </p:nvSpPr>
        <p:spPr>
          <a:xfrm>
            <a:off x="1209275" y="1844025"/>
            <a:ext cx="4998900" cy="30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highlight>
                  <a:srgbClr val="FFFFFF"/>
                </a:highlight>
                <a:latin typeface="Comfortaa"/>
                <a:ea typeface="Comfortaa"/>
                <a:cs typeface="Comfortaa"/>
                <a:sym typeface="Comfortaa"/>
              </a:rPr>
              <a:t>42K</a:t>
            </a:r>
            <a:r>
              <a:rPr lang="en" sz="3000">
                <a:highlight>
                  <a:srgbClr val="FFFFFF"/>
                </a:highlight>
                <a:latin typeface="Comfortaa"/>
                <a:ea typeface="Comfortaa"/>
                <a:cs typeface="Comfortaa"/>
                <a:sym typeface="Comfortaa"/>
              </a:rPr>
              <a:t>       </a:t>
            </a:r>
            <a:r>
              <a:rPr b="1" lang="en" sz="3000">
                <a:highlight>
                  <a:srgbClr val="FFFFFF"/>
                </a:highlight>
                <a:latin typeface="Comfortaa"/>
                <a:ea typeface="Comfortaa"/>
                <a:cs typeface="Comfortaa"/>
                <a:sym typeface="Comfortaa"/>
              </a:rPr>
              <a:t>43</a:t>
            </a:r>
            <a:endParaRPr b="1" sz="3000">
              <a:highlight>
                <a:srgbClr val="FFFFFF"/>
              </a:highlight>
              <a:latin typeface="Comfortaa"/>
              <a:ea typeface="Comfortaa"/>
              <a:cs typeface="Comfortaa"/>
              <a:sym typeface="Comfortaa"/>
            </a:endParaRPr>
          </a:p>
          <a:p>
            <a:pPr indent="0" lvl="0" marL="0" rtl="0" algn="l">
              <a:spcBef>
                <a:spcPts val="0"/>
              </a:spcBef>
              <a:spcAft>
                <a:spcPts val="0"/>
              </a:spcAft>
              <a:buNone/>
            </a:pPr>
            <a:r>
              <a:rPr lang="en" sz="1100">
                <a:highlight>
                  <a:srgbClr val="FFFFFF"/>
                </a:highlight>
                <a:latin typeface="Comfortaa"/>
                <a:ea typeface="Comfortaa"/>
                <a:cs typeface="Comfortaa"/>
                <a:sym typeface="Comfortaa"/>
              </a:rPr>
              <a:t>    ROWS                    COLUMNS</a:t>
            </a:r>
            <a:endParaRPr sz="1100">
              <a:highlight>
                <a:srgbClr val="FFFFFF"/>
              </a:highlight>
              <a:latin typeface="Comfortaa"/>
              <a:ea typeface="Comfortaa"/>
              <a:cs typeface="Comfortaa"/>
              <a:sym typeface="Comfortaa"/>
            </a:endParaRPr>
          </a:p>
          <a:p>
            <a:pPr indent="0" lvl="0" marL="0" rtl="0" algn="l">
              <a:spcBef>
                <a:spcPts val="0"/>
              </a:spcBef>
              <a:spcAft>
                <a:spcPts val="0"/>
              </a:spcAft>
              <a:buNone/>
            </a:pPr>
            <a:r>
              <a:t/>
            </a:r>
            <a:endParaRPr sz="1100">
              <a:highlight>
                <a:srgbClr val="FFFFFF"/>
              </a:highlight>
              <a:latin typeface="Comfortaa"/>
              <a:ea typeface="Comfortaa"/>
              <a:cs typeface="Comfortaa"/>
              <a:sym typeface="Comfortaa"/>
            </a:endParaRPr>
          </a:p>
          <a:p>
            <a:pPr indent="0" lvl="0" marL="0" rtl="0" algn="l">
              <a:spcBef>
                <a:spcPts val="0"/>
              </a:spcBef>
              <a:spcAft>
                <a:spcPts val="0"/>
              </a:spcAft>
              <a:buNone/>
            </a:pPr>
            <a:r>
              <a:rPr lang="en">
                <a:highlight>
                  <a:srgbClr val="FFFFFF"/>
                </a:highlight>
                <a:latin typeface="Comfortaa"/>
                <a:ea typeface="Comfortaa"/>
                <a:cs typeface="Comfortaa"/>
                <a:sym typeface="Comfortaa"/>
              </a:rPr>
              <a:t>Features including:</a:t>
            </a:r>
            <a:br>
              <a:rPr lang="en">
                <a:highlight>
                  <a:srgbClr val="FFFFFF"/>
                </a:highlight>
                <a:latin typeface="Comfortaa"/>
                <a:ea typeface="Comfortaa"/>
                <a:cs typeface="Comfortaa"/>
                <a:sym typeface="Comfortaa"/>
              </a:rPr>
            </a:br>
            <a:endParaRPr>
              <a:highlight>
                <a:srgbClr val="FFFFFF"/>
              </a:highlight>
              <a:latin typeface="Comfortaa"/>
              <a:ea typeface="Comfortaa"/>
              <a:cs typeface="Comfortaa"/>
              <a:sym typeface="Comfortaa"/>
            </a:endParaRPr>
          </a:p>
          <a:p>
            <a:pPr indent="-317500" lvl="0" marL="457200" rtl="0" algn="l">
              <a:lnSpc>
                <a:spcPct val="115000"/>
              </a:lnSpc>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host_has_profile_pic</a:t>
            </a:r>
            <a:endParaRPr sz="1100">
              <a:solidFill>
                <a:srgbClr val="222222"/>
              </a:solidFill>
              <a:highlight>
                <a:srgbClr val="FFFFFF"/>
              </a:highlight>
              <a:latin typeface="Comfortaa"/>
              <a:ea typeface="Comfortaa"/>
              <a:cs typeface="Comfortaa"/>
              <a:sym typeface="Comfortaa"/>
            </a:endParaRPr>
          </a:p>
          <a:p>
            <a:pPr indent="-317500" lvl="0" marL="457200" rtl="0" algn="l">
              <a:lnSpc>
                <a:spcPct val="115000"/>
              </a:lnSpc>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beds</a:t>
            </a:r>
            <a:endParaRPr sz="1100">
              <a:solidFill>
                <a:srgbClr val="222222"/>
              </a:solidFill>
              <a:highlight>
                <a:srgbClr val="FFFFFF"/>
              </a:highlight>
              <a:latin typeface="Comfortaa"/>
              <a:ea typeface="Comfortaa"/>
              <a:cs typeface="Comfortaa"/>
              <a:sym typeface="Comfortaa"/>
            </a:endParaRPr>
          </a:p>
          <a:p>
            <a:pPr indent="-317500" lvl="0" marL="457200" rtl="0" algn="l">
              <a:lnSpc>
                <a:spcPct val="115000"/>
              </a:lnSpc>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bathrooms</a:t>
            </a:r>
            <a:endParaRPr sz="1100">
              <a:solidFill>
                <a:srgbClr val="222222"/>
              </a:solidFill>
              <a:highlight>
                <a:srgbClr val="FFFFFF"/>
              </a:highlight>
              <a:latin typeface="Comfortaa"/>
              <a:ea typeface="Comfortaa"/>
              <a:cs typeface="Comfortaa"/>
              <a:sym typeface="Comfortaa"/>
            </a:endParaRPr>
          </a:p>
          <a:p>
            <a:pPr indent="-317500" lvl="0" marL="457200" rtl="0" algn="l">
              <a:lnSpc>
                <a:spcPct val="115000"/>
              </a:lnSpc>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bedrooms</a:t>
            </a:r>
            <a:endParaRPr sz="1100">
              <a:solidFill>
                <a:srgbClr val="222222"/>
              </a:solidFill>
              <a:highlight>
                <a:srgbClr val="FFFFFF"/>
              </a:highlight>
              <a:latin typeface="Comfortaa"/>
              <a:ea typeface="Comfortaa"/>
              <a:cs typeface="Comfortaa"/>
              <a:sym typeface="Comfortaa"/>
            </a:endParaRPr>
          </a:p>
          <a:p>
            <a:pPr indent="-317500" lvl="0" marL="457200" rtl="0" algn="l">
              <a:lnSpc>
                <a:spcPct val="115000"/>
              </a:lnSpc>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bed_type</a:t>
            </a:r>
            <a:endParaRPr sz="1100">
              <a:solidFill>
                <a:srgbClr val="222222"/>
              </a:solidFill>
              <a:highlight>
                <a:srgbClr val="FFFFFF"/>
              </a:highlight>
              <a:latin typeface="Comfortaa"/>
              <a:ea typeface="Comfortaa"/>
              <a:cs typeface="Comfortaa"/>
              <a:sym typeface="Comfortaa"/>
            </a:endParaRPr>
          </a:p>
        </p:txBody>
      </p:sp>
      <p:sp>
        <p:nvSpPr>
          <p:cNvPr id="140" name="Google Shape;140;p23"/>
          <p:cNvSpPr txBox="1"/>
          <p:nvPr/>
        </p:nvSpPr>
        <p:spPr>
          <a:xfrm>
            <a:off x="3451400" y="3070400"/>
            <a:ext cx="2505900" cy="178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rgbClr val="222222"/>
              </a:solidFill>
              <a:highlight>
                <a:srgbClr val="FFFFFF"/>
              </a:highlight>
              <a:latin typeface="Comfortaa"/>
              <a:ea typeface="Comfortaa"/>
              <a:cs typeface="Comfortaa"/>
              <a:sym typeface="Comfortaa"/>
            </a:endParaRPr>
          </a:p>
          <a:p>
            <a:pPr indent="-317500" lvl="0" marL="457200" rtl="0" algn="l">
              <a:lnSpc>
                <a:spcPct val="115000"/>
              </a:lnSpc>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guests_included</a:t>
            </a:r>
            <a:endParaRPr sz="1100">
              <a:solidFill>
                <a:srgbClr val="222222"/>
              </a:solidFill>
              <a:highlight>
                <a:srgbClr val="FFFFFF"/>
              </a:highlight>
              <a:latin typeface="Comfortaa"/>
              <a:ea typeface="Comfortaa"/>
              <a:cs typeface="Comfortaa"/>
              <a:sym typeface="Comfortaa"/>
            </a:endParaRPr>
          </a:p>
          <a:p>
            <a:pPr indent="-317500" lvl="0" marL="457200" rtl="0" algn="l">
              <a:lnSpc>
                <a:spcPct val="115000"/>
              </a:lnSpc>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cleaning_fee</a:t>
            </a:r>
            <a:endParaRPr sz="1100">
              <a:solidFill>
                <a:srgbClr val="222222"/>
              </a:solidFill>
              <a:highlight>
                <a:srgbClr val="FFFFFF"/>
              </a:highlight>
              <a:latin typeface="Comfortaa"/>
              <a:ea typeface="Comfortaa"/>
              <a:cs typeface="Comfortaa"/>
              <a:sym typeface="Comfortaa"/>
            </a:endParaRPr>
          </a:p>
          <a:p>
            <a:pPr indent="-317500" lvl="0" marL="457200" rtl="0" algn="l">
              <a:lnSpc>
                <a:spcPct val="115000"/>
              </a:lnSpc>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extra_people</a:t>
            </a:r>
            <a:endParaRPr sz="1100">
              <a:solidFill>
                <a:srgbClr val="222222"/>
              </a:solidFill>
              <a:highlight>
                <a:srgbClr val="FFFFFF"/>
              </a:highlight>
              <a:latin typeface="Comfortaa"/>
              <a:ea typeface="Comfortaa"/>
              <a:cs typeface="Comfortaa"/>
              <a:sym typeface="Comfortaa"/>
            </a:endParaRPr>
          </a:p>
          <a:p>
            <a:pPr indent="-317500" lvl="0" marL="457200" rtl="0" algn="l">
              <a:lnSpc>
                <a:spcPct val="115000"/>
              </a:lnSpc>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review_scores_rating</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Modeling</a:t>
            </a:r>
            <a:endParaRPr>
              <a:latin typeface="Comfortaa"/>
              <a:ea typeface="Comfortaa"/>
              <a:cs typeface="Comfortaa"/>
              <a:sym typeface="Comfortaa"/>
            </a:endParaRPr>
          </a:p>
        </p:txBody>
      </p:sp>
      <p:sp>
        <p:nvSpPr>
          <p:cNvPr id="146" name="Google Shape;146;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Comfortaa"/>
                <a:ea typeface="Comfortaa"/>
                <a:cs typeface="Comfortaa"/>
                <a:sym typeface="Comfortaa"/>
              </a:rPr>
              <a:t>Target </a:t>
            </a:r>
            <a:r>
              <a:rPr b="1" lang="en">
                <a:solidFill>
                  <a:srgbClr val="000000"/>
                </a:solidFill>
                <a:latin typeface="Comfortaa"/>
                <a:ea typeface="Comfortaa"/>
                <a:cs typeface="Comfortaa"/>
                <a:sym typeface="Comfortaa"/>
              </a:rPr>
              <a:t>Variable</a:t>
            </a:r>
            <a:r>
              <a:rPr b="1" lang="en">
                <a:solidFill>
                  <a:srgbClr val="000000"/>
                </a:solidFill>
                <a:latin typeface="Comfortaa"/>
                <a:ea typeface="Comfortaa"/>
                <a:cs typeface="Comfortaa"/>
                <a:sym typeface="Comfortaa"/>
              </a:rPr>
              <a:t>: </a:t>
            </a:r>
            <a:r>
              <a:rPr b="1" lang="en">
                <a:solidFill>
                  <a:srgbClr val="000000"/>
                </a:solidFill>
                <a:latin typeface="Comfortaa"/>
                <a:ea typeface="Comfortaa"/>
                <a:cs typeface="Comfortaa"/>
                <a:sym typeface="Comfortaa"/>
              </a:rPr>
              <a:t>Natural</a:t>
            </a:r>
            <a:r>
              <a:rPr b="1" lang="en">
                <a:solidFill>
                  <a:srgbClr val="000000"/>
                </a:solidFill>
                <a:latin typeface="Comfortaa"/>
                <a:ea typeface="Comfortaa"/>
                <a:cs typeface="Comfortaa"/>
                <a:sym typeface="Comfortaa"/>
              </a:rPr>
              <a:t> Log Price</a:t>
            </a:r>
            <a:endParaRPr b="1">
              <a:solidFill>
                <a:srgbClr val="000000"/>
              </a:solidFill>
              <a:latin typeface="Comfortaa"/>
              <a:ea typeface="Comfortaa"/>
              <a:cs typeface="Comfortaa"/>
              <a:sym typeface="Comfortaa"/>
            </a:endParaRPr>
          </a:p>
          <a:p>
            <a:pPr indent="0" lvl="0" marL="0" rtl="0" algn="l">
              <a:spcBef>
                <a:spcPts val="1600"/>
              </a:spcBef>
              <a:spcAft>
                <a:spcPts val="0"/>
              </a:spcAft>
              <a:buNone/>
            </a:pPr>
            <a:r>
              <a:t/>
            </a:r>
            <a:endParaRPr b="1">
              <a:solidFill>
                <a:srgbClr val="000000"/>
              </a:solidFill>
              <a:latin typeface="Comfortaa"/>
              <a:ea typeface="Comfortaa"/>
              <a:cs typeface="Comfortaa"/>
              <a:sym typeface="Comfortaa"/>
            </a:endParaRPr>
          </a:p>
          <a:p>
            <a:pPr indent="0" lvl="0" marL="0" rtl="0" algn="l">
              <a:spcBef>
                <a:spcPts val="1600"/>
              </a:spcBef>
              <a:spcAft>
                <a:spcPts val="0"/>
              </a:spcAft>
              <a:buNone/>
            </a:pPr>
            <a:r>
              <a:t/>
            </a:r>
            <a:endParaRPr b="1">
              <a:solidFill>
                <a:srgbClr val="000000"/>
              </a:solidFill>
              <a:latin typeface="Comfortaa"/>
              <a:ea typeface="Comfortaa"/>
              <a:cs typeface="Comfortaa"/>
              <a:sym typeface="Comfortaa"/>
            </a:endParaRPr>
          </a:p>
          <a:p>
            <a:pPr indent="0" lvl="0" marL="0" rtl="0" algn="l">
              <a:spcBef>
                <a:spcPts val="1600"/>
              </a:spcBef>
              <a:spcAft>
                <a:spcPts val="0"/>
              </a:spcAft>
              <a:buNone/>
            </a:pPr>
            <a:r>
              <a:t/>
            </a:r>
            <a:endParaRPr b="1">
              <a:solidFill>
                <a:srgbClr val="000000"/>
              </a:solidFill>
              <a:latin typeface="Comfortaa"/>
              <a:ea typeface="Comfortaa"/>
              <a:cs typeface="Comfortaa"/>
              <a:sym typeface="Comfortaa"/>
            </a:endParaRPr>
          </a:p>
          <a:p>
            <a:pPr indent="0" lvl="0" marL="0" rtl="0" algn="l">
              <a:spcBef>
                <a:spcPts val="1600"/>
              </a:spcBef>
              <a:spcAft>
                <a:spcPts val="0"/>
              </a:spcAft>
              <a:buNone/>
            </a:pPr>
            <a:r>
              <a:rPr b="1" lang="en">
                <a:solidFill>
                  <a:srgbClr val="000000"/>
                </a:solidFill>
                <a:latin typeface="Comfortaa"/>
                <a:ea typeface="Comfortaa"/>
                <a:cs typeface="Comfortaa"/>
                <a:sym typeface="Comfortaa"/>
              </a:rPr>
              <a:t>Regression:</a:t>
            </a:r>
            <a:endParaRPr b="1">
              <a:solidFill>
                <a:srgbClr val="000000"/>
              </a:solidFill>
              <a:latin typeface="Comfortaa"/>
              <a:ea typeface="Comfortaa"/>
              <a:cs typeface="Comfortaa"/>
              <a:sym typeface="Comfortaa"/>
            </a:endParaRPr>
          </a:p>
          <a:p>
            <a:pPr indent="-342900" lvl="0" marL="457200" rtl="0" algn="l">
              <a:spcBef>
                <a:spcPts val="1600"/>
              </a:spcBef>
              <a:spcAft>
                <a:spcPts val="0"/>
              </a:spcAft>
              <a:buClr>
                <a:srgbClr val="000000"/>
              </a:buClr>
              <a:buSzPts val="1800"/>
              <a:buFont typeface="Comfortaa"/>
              <a:buChar char="●"/>
            </a:pPr>
            <a:r>
              <a:rPr b="1" lang="en">
                <a:solidFill>
                  <a:srgbClr val="000000"/>
                </a:solidFill>
                <a:latin typeface="Comfortaa"/>
                <a:ea typeface="Comfortaa"/>
                <a:cs typeface="Comfortaa"/>
                <a:sym typeface="Comfortaa"/>
              </a:rPr>
              <a:t>REPTree</a:t>
            </a:r>
            <a:endParaRPr b="1" sz="1200">
              <a:solidFill>
                <a:srgbClr val="000000"/>
              </a:solidFill>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Comfortaa"/>
              <a:buChar char="●"/>
            </a:pPr>
            <a:r>
              <a:rPr b="1" lang="en">
                <a:solidFill>
                  <a:srgbClr val="000000"/>
                </a:solidFill>
                <a:latin typeface="Comfortaa"/>
                <a:ea typeface="Comfortaa"/>
                <a:cs typeface="Comfortaa"/>
                <a:sym typeface="Comfortaa"/>
              </a:rPr>
              <a:t>Linear Regression Model(LR)</a:t>
            </a:r>
            <a:endParaRPr b="1">
              <a:solidFill>
                <a:srgbClr val="000000"/>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Char char="●"/>
            </a:pPr>
            <a:r>
              <a:rPr b="1" lang="en">
                <a:solidFill>
                  <a:srgbClr val="000000"/>
                </a:solidFill>
                <a:latin typeface="Comfortaa"/>
                <a:ea typeface="Comfortaa"/>
                <a:cs typeface="Comfortaa"/>
                <a:sym typeface="Comfortaa"/>
              </a:rPr>
              <a:t>M5P:</a:t>
            </a:r>
            <a:r>
              <a:rPr lang="en">
                <a:solidFill>
                  <a:srgbClr val="000000"/>
                </a:solidFill>
                <a:latin typeface="Comfortaa"/>
                <a:ea typeface="Comfortaa"/>
                <a:cs typeface="Comfortaa"/>
                <a:sym typeface="Comfortaa"/>
              </a:rPr>
              <a:t> </a:t>
            </a:r>
            <a:r>
              <a:rPr lang="en" sz="1200">
                <a:solidFill>
                  <a:srgbClr val="000000"/>
                </a:solidFill>
                <a:latin typeface="Comfortaa"/>
                <a:ea typeface="Comfortaa"/>
                <a:cs typeface="Comfortaa"/>
                <a:sym typeface="Comfortaa"/>
              </a:rPr>
              <a:t>a combination of decision tree and linear regression</a:t>
            </a:r>
            <a:endParaRPr sz="1200">
              <a:solidFill>
                <a:srgbClr val="000000"/>
              </a:solidFill>
              <a:latin typeface="Comfortaa"/>
              <a:ea typeface="Comfortaa"/>
              <a:cs typeface="Comfortaa"/>
              <a:sym typeface="Comfortaa"/>
            </a:endParaRPr>
          </a:p>
          <a:p>
            <a:pPr indent="0" lvl="0" marL="457200" rtl="0" algn="l">
              <a:spcBef>
                <a:spcPts val="1600"/>
              </a:spcBef>
              <a:spcAft>
                <a:spcPts val="1600"/>
              </a:spcAft>
              <a:buNone/>
            </a:pPr>
            <a:r>
              <a:t/>
            </a:r>
            <a:endParaRPr sz="1200">
              <a:solidFill>
                <a:srgbClr val="000000"/>
              </a:solidFill>
              <a:latin typeface="Comfortaa"/>
              <a:ea typeface="Comfortaa"/>
              <a:cs typeface="Comfortaa"/>
              <a:sym typeface="Comfortaa"/>
            </a:endParaRPr>
          </a:p>
        </p:txBody>
      </p:sp>
      <p:pic>
        <p:nvPicPr>
          <p:cNvPr id="147" name="Google Shape;147;p24"/>
          <p:cNvPicPr preferRelativeResize="0"/>
          <p:nvPr/>
        </p:nvPicPr>
        <p:blipFill>
          <a:blip r:embed="rId3">
            <a:alphaModFix/>
          </a:blip>
          <a:stretch>
            <a:fillRect/>
          </a:stretch>
        </p:blipFill>
        <p:spPr>
          <a:xfrm>
            <a:off x="1600200" y="1558250"/>
            <a:ext cx="5943600" cy="1630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Prediction Model</a:t>
            </a:r>
            <a:endParaRPr>
              <a:latin typeface="Comfortaa"/>
              <a:ea typeface="Comfortaa"/>
              <a:cs typeface="Comfortaa"/>
              <a:sym typeface="Comfortaa"/>
            </a:endParaRPr>
          </a:p>
        </p:txBody>
      </p:sp>
      <p:sp>
        <p:nvSpPr>
          <p:cNvPr id="153" name="Google Shape;153;p25"/>
          <p:cNvSpPr txBox="1"/>
          <p:nvPr>
            <p:ph idx="1" type="body"/>
          </p:nvPr>
        </p:nvSpPr>
        <p:spPr>
          <a:xfrm>
            <a:off x="311700" y="1152475"/>
            <a:ext cx="6816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Evaluation</a:t>
            </a:r>
            <a:endParaRPr>
              <a:solidFill>
                <a:srgbClr val="000000"/>
              </a:solidFill>
              <a:latin typeface="Comfortaa"/>
              <a:ea typeface="Comfortaa"/>
              <a:cs typeface="Comfortaa"/>
              <a:sym typeface="Comfortaa"/>
            </a:endParaRPr>
          </a:p>
          <a:p>
            <a:pPr indent="-317500" lvl="1" marL="914400" rtl="0" algn="l">
              <a:spcBef>
                <a:spcPts val="0"/>
              </a:spcBef>
              <a:spcAft>
                <a:spcPts val="0"/>
              </a:spcAft>
              <a:buClr>
                <a:srgbClr val="000000"/>
              </a:buClr>
              <a:buSzPts val="1400"/>
              <a:buFont typeface="Comfortaa"/>
              <a:buChar char="○"/>
            </a:pPr>
            <a:r>
              <a:rPr lang="en" sz="1200">
                <a:solidFill>
                  <a:srgbClr val="000000"/>
                </a:solidFill>
                <a:latin typeface="Comfortaa"/>
                <a:ea typeface="Comfortaa"/>
                <a:cs typeface="Comfortaa"/>
                <a:sym typeface="Comfortaa"/>
              </a:rPr>
              <a:t>Cross-validation folds 10</a:t>
            </a:r>
            <a:endParaRPr>
              <a:solidFill>
                <a:srgbClr val="000000"/>
              </a:solidFill>
              <a:latin typeface="Comfortaa"/>
              <a:ea typeface="Comfortaa"/>
              <a:cs typeface="Comfortaa"/>
              <a:sym typeface="Comfortaa"/>
            </a:endParaRPr>
          </a:p>
          <a:p>
            <a:pPr indent="-304800" lvl="1" marL="914400" rtl="0" algn="l">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No lift curve and AUC</a:t>
            </a:r>
            <a:endParaRPr sz="1200">
              <a:solidFill>
                <a:srgbClr val="000000"/>
              </a:solidFill>
              <a:latin typeface="Comfortaa"/>
              <a:ea typeface="Comfortaa"/>
              <a:cs typeface="Comfortaa"/>
              <a:sym typeface="Comfortaa"/>
            </a:endParaRPr>
          </a:p>
          <a:p>
            <a:pPr indent="-304800" lvl="1" marL="914400" rtl="0" algn="l">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Squared error &amp; adjusted R squared</a:t>
            </a:r>
            <a:endParaRPr sz="1200">
              <a:solidFill>
                <a:srgbClr val="000000"/>
              </a:solidFill>
              <a:latin typeface="Comfortaa"/>
              <a:ea typeface="Comfortaa"/>
              <a:cs typeface="Comfortaa"/>
              <a:sym typeface="Comfortaa"/>
            </a:endParaRPr>
          </a:p>
          <a:p>
            <a:pPr indent="0" lvl="0" marL="0" rtl="0" algn="l">
              <a:spcBef>
                <a:spcPts val="1600"/>
              </a:spcBef>
              <a:spcAft>
                <a:spcPts val="0"/>
              </a:spcAft>
              <a:buNone/>
            </a:pPr>
            <a:r>
              <a:rPr lang="en" sz="1200">
                <a:solidFill>
                  <a:srgbClr val="000000"/>
                </a:solidFill>
                <a:latin typeface="Comfortaa"/>
                <a:ea typeface="Comfortaa"/>
                <a:cs typeface="Comfortaa"/>
                <a:sym typeface="Comfortaa"/>
              </a:rPr>
              <a:t> </a:t>
            </a:r>
            <a:endParaRPr sz="1200">
              <a:solidFill>
                <a:srgbClr val="000000"/>
              </a:solidFill>
              <a:latin typeface="Comfortaa"/>
              <a:ea typeface="Comfortaa"/>
              <a:cs typeface="Comfortaa"/>
              <a:sym typeface="Comfortaa"/>
            </a:endParaRPr>
          </a:p>
          <a:p>
            <a:pPr indent="0" lvl="0" marL="0" rtl="0" algn="l">
              <a:spcBef>
                <a:spcPts val="1600"/>
              </a:spcBef>
              <a:spcAft>
                <a:spcPts val="0"/>
              </a:spcAft>
              <a:buNone/>
            </a:pPr>
            <a:r>
              <a:t/>
            </a:r>
            <a:endParaRPr sz="1200">
              <a:solidFill>
                <a:srgbClr val="000000"/>
              </a:solidFill>
              <a:latin typeface="Comfortaa"/>
              <a:ea typeface="Comfortaa"/>
              <a:cs typeface="Comfortaa"/>
              <a:sym typeface="Comfortaa"/>
            </a:endParaRPr>
          </a:p>
          <a:p>
            <a:pPr indent="0" lvl="0" marL="0" rtl="0" algn="l">
              <a:spcBef>
                <a:spcPts val="1600"/>
              </a:spcBef>
              <a:spcAft>
                <a:spcPts val="0"/>
              </a:spcAft>
              <a:buNone/>
            </a:pPr>
            <a:r>
              <a:t/>
            </a:r>
            <a:endParaRPr sz="1200">
              <a:solidFill>
                <a:srgbClr val="000000"/>
              </a:solidFill>
              <a:latin typeface="Comfortaa"/>
              <a:ea typeface="Comfortaa"/>
              <a:cs typeface="Comfortaa"/>
              <a:sym typeface="Comfortaa"/>
            </a:endParaRPr>
          </a:p>
          <a:p>
            <a:pPr indent="0" lvl="0" marL="0" rtl="0" algn="l">
              <a:spcBef>
                <a:spcPts val="1600"/>
              </a:spcBef>
              <a:spcAft>
                <a:spcPts val="0"/>
              </a:spcAft>
              <a:buNone/>
            </a:pPr>
            <a:r>
              <a:t/>
            </a:r>
            <a:endParaRPr sz="1200">
              <a:solidFill>
                <a:srgbClr val="000000"/>
              </a:solidFill>
              <a:latin typeface="Comfortaa"/>
              <a:ea typeface="Comfortaa"/>
              <a:cs typeface="Comfortaa"/>
              <a:sym typeface="Comfortaa"/>
            </a:endParaRPr>
          </a:p>
          <a:p>
            <a:pPr indent="0" lvl="0" marL="0" rtl="0" algn="l">
              <a:spcBef>
                <a:spcPts val="1600"/>
              </a:spcBef>
              <a:spcAft>
                <a:spcPts val="0"/>
              </a:spcAft>
              <a:buNone/>
            </a:pPr>
            <a:r>
              <a:t/>
            </a:r>
            <a:endParaRPr sz="1200">
              <a:solidFill>
                <a:srgbClr val="000000"/>
              </a:solidFill>
              <a:latin typeface="Comfortaa"/>
              <a:ea typeface="Comfortaa"/>
              <a:cs typeface="Comfortaa"/>
              <a:sym typeface="Comfortaa"/>
            </a:endParaRPr>
          </a:p>
          <a:p>
            <a:pPr indent="-342900" lvl="0" marL="457200" rtl="0" algn="l">
              <a:spcBef>
                <a:spcPts val="160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All three models perform well in prediction</a:t>
            </a:r>
            <a:endParaRPr sz="1200">
              <a:solidFill>
                <a:srgbClr val="000000"/>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Char char="●"/>
            </a:pPr>
            <a:r>
              <a:rPr b="1" lang="en">
                <a:solidFill>
                  <a:srgbClr val="000000"/>
                </a:solidFill>
                <a:latin typeface="Comfortaa"/>
                <a:ea typeface="Comfortaa"/>
                <a:cs typeface="Comfortaa"/>
                <a:sym typeface="Comfortaa"/>
              </a:rPr>
              <a:t>M5P</a:t>
            </a:r>
            <a:r>
              <a:rPr lang="en">
                <a:solidFill>
                  <a:srgbClr val="000000"/>
                </a:solidFill>
                <a:latin typeface="Comfortaa"/>
                <a:ea typeface="Comfortaa"/>
                <a:cs typeface="Comfortaa"/>
                <a:sym typeface="Comfortaa"/>
              </a:rPr>
              <a:t> is the best</a:t>
            </a:r>
            <a:endParaRPr>
              <a:solidFill>
                <a:srgbClr val="000000"/>
              </a:solidFill>
              <a:latin typeface="Comfortaa"/>
              <a:ea typeface="Comfortaa"/>
              <a:cs typeface="Comfortaa"/>
              <a:sym typeface="Comfortaa"/>
            </a:endParaRPr>
          </a:p>
        </p:txBody>
      </p:sp>
      <p:pic>
        <p:nvPicPr>
          <p:cNvPr id="154" name="Google Shape;154;p25"/>
          <p:cNvPicPr preferRelativeResize="0"/>
          <p:nvPr/>
        </p:nvPicPr>
        <p:blipFill>
          <a:blip r:embed="rId3">
            <a:alphaModFix/>
          </a:blip>
          <a:stretch>
            <a:fillRect/>
          </a:stretch>
        </p:blipFill>
        <p:spPr>
          <a:xfrm>
            <a:off x="163350" y="2271650"/>
            <a:ext cx="3929851" cy="1775600"/>
          </a:xfrm>
          <a:prstGeom prst="rect">
            <a:avLst/>
          </a:prstGeom>
          <a:noFill/>
          <a:ln>
            <a:noFill/>
          </a:ln>
        </p:spPr>
      </p:pic>
      <p:pic>
        <p:nvPicPr>
          <p:cNvPr id="155" name="Google Shape;155;p25"/>
          <p:cNvPicPr preferRelativeResize="0"/>
          <p:nvPr/>
        </p:nvPicPr>
        <p:blipFill>
          <a:blip r:embed="rId4">
            <a:alphaModFix/>
          </a:blip>
          <a:stretch>
            <a:fillRect/>
          </a:stretch>
        </p:blipFill>
        <p:spPr>
          <a:xfrm>
            <a:off x="4359600" y="248800"/>
            <a:ext cx="4472700" cy="2802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Factor Analysis</a:t>
            </a:r>
            <a:endParaRPr>
              <a:latin typeface="Comfortaa"/>
              <a:ea typeface="Comfortaa"/>
              <a:cs typeface="Comfortaa"/>
              <a:sym typeface="Comfortaa"/>
            </a:endParaRPr>
          </a:p>
        </p:txBody>
      </p:sp>
      <p:sp>
        <p:nvSpPr>
          <p:cNvPr id="161" name="Google Shape;161;p26"/>
          <p:cNvSpPr txBox="1"/>
          <p:nvPr>
            <p:ph idx="1" type="body"/>
          </p:nvPr>
        </p:nvSpPr>
        <p:spPr>
          <a:xfrm>
            <a:off x="311700" y="1144225"/>
            <a:ext cx="3940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Comfortaa"/>
              <a:buChar char="●"/>
            </a:pPr>
            <a:r>
              <a:rPr lang="en">
                <a:solidFill>
                  <a:srgbClr val="000000"/>
                </a:solidFill>
                <a:latin typeface="Comfortaa"/>
                <a:ea typeface="Comfortaa"/>
                <a:cs typeface="Comfortaa"/>
                <a:sym typeface="Comfortaa"/>
              </a:rPr>
              <a:t>Use REPtree and LR</a:t>
            </a:r>
            <a:endParaRPr>
              <a:solidFill>
                <a:srgbClr val="000000"/>
              </a:solidFill>
              <a:latin typeface="Comfortaa"/>
              <a:ea typeface="Comfortaa"/>
              <a:cs typeface="Comfortaa"/>
              <a:sym typeface="Comfortaa"/>
            </a:endParaRPr>
          </a:p>
          <a:p>
            <a:pPr indent="-304800" lvl="1" marL="914400" rtl="0" algn="l">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Perform fairly well</a:t>
            </a:r>
            <a:endParaRPr sz="1200">
              <a:solidFill>
                <a:srgbClr val="000000"/>
              </a:solidFill>
              <a:latin typeface="Comfortaa"/>
              <a:ea typeface="Comfortaa"/>
              <a:cs typeface="Comfortaa"/>
              <a:sym typeface="Comfortaa"/>
            </a:endParaRPr>
          </a:p>
          <a:p>
            <a:pPr indent="-304800" lvl="1" marL="914400" rtl="0" algn="l">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Parameters for each factors</a:t>
            </a:r>
            <a:endParaRPr sz="1200">
              <a:solidFill>
                <a:srgbClr val="000000"/>
              </a:solidFill>
              <a:latin typeface="Comfortaa"/>
              <a:ea typeface="Comfortaa"/>
              <a:cs typeface="Comfortaa"/>
              <a:sym typeface="Comfortaa"/>
            </a:endParaRPr>
          </a:p>
          <a:p>
            <a:pPr indent="-304800" lvl="1" marL="914400" rtl="0" algn="l">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Cross-validation 10 folds</a:t>
            </a:r>
            <a:endParaRPr sz="1200">
              <a:solidFill>
                <a:srgbClr val="000000"/>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Char char="●"/>
            </a:pPr>
            <a:r>
              <a:rPr b="1" lang="en">
                <a:solidFill>
                  <a:srgbClr val="000000"/>
                </a:solidFill>
                <a:latin typeface="Comfortaa"/>
                <a:ea typeface="Comfortaa"/>
                <a:cs typeface="Comfortaa"/>
                <a:sym typeface="Comfortaa"/>
              </a:rPr>
              <a:t>Best Predictors</a:t>
            </a:r>
            <a:r>
              <a:rPr lang="en">
                <a:solidFill>
                  <a:srgbClr val="000000"/>
                </a:solidFill>
                <a:latin typeface="Comfortaa"/>
                <a:ea typeface="Comfortaa"/>
                <a:cs typeface="Comfortaa"/>
                <a:sym typeface="Comfortaa"/>
              </a:rPr>
              <a:t> (REPTree):</a:t>
            </a:r>
            <a:endParaRPr>
              <a:solidFill>
                <a:srgbClr val="000000"/>
              </a:solidFill>
              <a:latin typeface="Comfortaa"/>
              <a:ea typeface="Comfortaa"/>
              <a:cs typeface="Comfortaa"/>
              <a:sym typeface="Comfortaa"/>
            </a:endParaRPr>
          </a:p>
          <a:p>
            <a:pPr indent="-304800" lvl="1" marL="914400" rtl="0" algn="l">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room_type</a:t>
            </a:r>
            <a:endParaRPr sz="1200">
              <a:solidFill>
                <a:srgbClr val="000000"/>
              </a:solidFill>
              <a:latin typeface="Comfortaa"/>
              <a:ea typeface="Comfortaa"/>
              <a:cs typeface="Comfortaa"/>
              <a:sym typeface="Comfortaa"/>
            </a:endParaRPr>
          </a:p>
          <a:p>
            <a:pPr indent="-304800" lvl="1" marL="914400" rtl="0" algn="l">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neighbourhood</a:t>
            </a:r>
            <a:endParaRPr sz="1200">
              <a:solidFill>
                <a:srgbClr val="000000"/>
              </a:solidFill>
              <a:latin typeface="Comfortaa"/>
              <a:ea typeface="Comfortaa"/>
              <a:cs typeface="Comfortaa"/>
              <a:sym typeface="Comfortaa"/>
            </a:endParaRPr>
          </a:p>
          <a:p>
            <a:pPr indent="-304800" lvl="1" marL="914400" rtl="0" algn="l">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r</a:t>
            </a:r>
            <a:r>
              <a:rPr lang="en" sz="1200">
                <a:solidFill>
                  <a:srgbClr val="000000"/>
                </a:solidFill>
                <a:latin typeface="Comfortaa"/>
                <a:ea typeface="Comfortaa"/>
                <a:cs typeface="Comfortaa"/>
                <a:sym typeface="Comfortaa"/>
              </a:rPr>
              <a:t>eview_scores_rating</a:t>
            </a:r>
            <a:endParaRPr sz="1200">
              <a:solidFill>
                <a:srgbClr val="000000"/>
              </a:solidFill>
              <a:latin typeface="Comfortaa"/>
              <a:ea typeface="Comfortaa"/>
              <a:cs typeface="Comfortaa"/>
              <a:sym typeface="Comfortaa"/>
            </a:endParaRPr>
          </a:p>
          <a:p>
            <a:pPr indent="-342900" lvl="0" marL="457200" rtl="0" algn="l">
              <a:spcBef>
                <a:spcPts val="0"/>
              </a:spcBef>
              <a:spcAft>
                <a:spcPts val="0"/>
              </a:spcAft>
              <a:buClr>
                <a:srgbClr val="000000"/>
              </a:buClr>
              <a:buSzPts val="1800"/>
              <a:buFont typeface="Comfortaa"/>
              <a:buChar char="●"/>
            </a:pPr>
            <a:r>
              <a:rPr b="1" lang="en">
                <a:solidFill>
                  <a:srgbClr val="000000"/>
                </a:solidFill>
                <a:latin typeface="Comfortaa"/>
                <a:ea typeface="Comfortaa"/>
                <a:cs typeface="Comfortaa"/>
                <a:sym typeface="Comfortaa"/>
              </a:rPr>
              <a:t>Parameters </a:t>
            </a:r>
            <a:r>
              <a:rPr lang="en">
                <a:solidFill>
                  <a:srgbClr val="000000"/>
                </a:solidFill>
                <a:latin typeface="Comfortaa"/>
                <a:ea typeface="Comfortaa"/>
                <a:cs typeface="Comfortaa"/>
                <a:sym typeface="Comfortaa"/>
              </a:rPr>
              <a:t>(LR):</a:t>
            </a:r>
            <a:endParaRPr sz="1200">
              <a:solidFill>
                <a:srgbClr val="000000"/>
              </a:solidFill>
              <a:latin typeface="Comfortaa"/>
              <a:ea typeface="Comfortaa"/>
              <a:cs typeface="Comfortaa"/>
              <a:sym typeface="Comfortaa"/>
            </a:endParaRPr>
          </a:p>
          <a:p>
            <a:pPr indent="-304800" lvl="1" marL="914400" rtl="0" algn="l">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R</a:t>
            </a:r>
            <a:r>
              <a:rPr lang="en" sz="1200">
                <a:solidFill>
                  <a:srgbClr val="000000"/>
                </a:solidFill>
                <a:latin typeface="Comfortaa"/>
                <a:ea typeface="Comfortaa"/>
                <a:cs typeface="Comfortaa"/>
                <a:sym typeface="Comfortaa"/>
              </a:rPr>
              <a:t>oom_type vs shared room</a:t>
            </a:r>
            <a:endParaRPr sz="1200">
              <a:solidFill>
                <a:srgbClr val="000000"/>
              </a:solidFill>
              <a:latin typeface="Comfortaa"/>
              <a:ea typeface="Comfortaa"/>
              <a:cs typeface="Comfortaa"/>
              <a:sym typeface="Comfortaa"/>
            </a:endParaRPr>
          </a:p>
          <a:p>
            <a:pPr indent="-304800" lvl="1" marL="914400" rtl="0" algn="l">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Neighbourhood vs Bronx</a:t>
            </a:r>
            <a:endParaRPr sz="1200">
              <a:solidFill>
                <a:srgbClr val="000000"/>
              </a:solidFill>
              <a:latin typeface="Comfortaa"/>
              <a:ea typeface="Comfortaa"/>
              <a:cs typeface="Comfortaa"/>
              <a:sym typeface="Comfortaa"/>
            </a:endParaRPr>
          </a:p>
          <a:p>
            <a:pPr indent="-304800" lvl="1" marL="914400" rtl="0" algn="l">
              <a:spcBef>
                <a:spcPts val="0"/>
              </a:spcBef>
              <a:spcAft>
                <a:spcPts val="0"/>
              </a:spcAft>
              <a:buClr>
                <a:srgbClr val="000000"/>
              </a:buClr>
              <a:buSzPts val="1200"/>
              <a:buFont typeface="Comfortaa"/>
              <a:buChar char="○"/>
            </a:pPr>
            <a:r>
              <a:rPr lang="en" sz="1200">
                <a:solidFill>
                  <a:srgbClr val="000000"/>
                </a:solidFill>
                <a:latin typeface="Comfortaa"/>
                <a:ea typeface="Comfortaa"/>
                <a:cs typeface="Comfortaa"/>
                <a:sym typeface="Comfortaa"/>
              </a:rPr>
              <a:t>0 stars rating (1-10)</a:t>
            </a:r>
            <a:endParaRPr sz="1200">
              <a:solidFill>
                <a:srgbClr val="000000"/>
              </a:solidFill>
              <a:latin typeface="Comfortaa"/>
              <a:ea typeface="Comfortaa"/>
              <a:cs typeface="Comfortaa"/>
              <a:sym typeface="Comfortaa"/>
            </a:endParaRPr>
          </a:p>
          <a:p>
            <a:pPr indent="0" lvl="0" marL="457200" rtl="0" algn="l">
              <a:spcBef>
                <a:spcPts val="1600"/>
              </a:spcBef>
              <a:spcAft>
                <a:spcPts val="0"/>
              </a:spcAft>
              <a:buNone/>
            </a:pPr>
            <a:r>
              <a:t/>
            </a:r>
            <a:endParaRPr>
              <a:solidFill>
                <a:srgbClr val="000000"/>
              </a:solidFill>
              <a:latin typeface="Comfortaa"/>
              <a:ea typeface="Comfortaa"/>
              <a:cs typeface="Comfortaa"/>
              <a:sym typeface="Comfortaa"/>
            </a:endParaRPr>
          </a:p>
          <a:p>
            <a:pPr indent="0" lvl="0" marL="914400" rtl="0" algn="l">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162" name="Google Shape;162;p26"/>
          <p:cNvPicPr preferRelativeResize="0"/>
          <p:nvPr/>
        </p:nvPicPr>
        <p:blipFill>
          <a:blip r:embed="rId3">
            <a:alphaModFix/>
          </a:blip>
          <a:stretch>
            <a:fillRect/>
          </a:stretch>
        </p:blipFill>
        <p:spPr>
          <a:xfrm>
            <a:off x="4507775" y="2713550"/>
            <a:ext cx="4094975" cy="1979375"/>
          </a:xfrm>
          <a:prstGeom prst="rect">
            <a:avLst/>
          </a:prstGeom>
          <a:noFill/>
          <a:ln>
            <a:noFill/>
          </a:ln>
        </p:spPr>
      </p:pic>
      <p:pic>
        <p:nvPicPr>
          <p:cNvPr id="163" name="Google Shape;163;p26"/>
          <p:cNvPicPr preferRelativeResize="0"/>
          <p:nvPr/>
        </p:nvPicPr>
        <p:blipFill>
          <a:blip r:embed="rId4">
            <a:alphaModFix/>
          </a:blip>
          <a:stretch>
            <a:fillRect/>
          </a:stretch>
        </p:blipFill>
        <p:spPr>
          <a:xfrm>
            <a:off x="4474750" y="1320813"/>
            <a:ext cx="4161003" cy="1250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Other Interesting Findings </a:t>
            </a:r>
            <a:endParaRPr>
              <a:latin typeface="Comfortaa"/>
              <a:ea typeface="Comfortaa"/>
              <a:cs typeface="Comfortaa"/>
              <a:sym typeface="Comfortaa"/>
            </a:endParaRPr>
          </a:p>
        </p:txBody>
      </p:sp>
      <p:sp>
        <p:nvSpPr>
          <p:cNvPr id="169" name="Google Shape;169;p27"/>
          <p:cNvSpPr txBox="1"/>
          <p:nvPr>
            <p:ph idx="1" type="body"/>
          </p:nvPr>
        </p:nvSpPr>
        <p:spPr>
          <a:xfrm>
            <a:off x="311700" y="1152475"/>
            <a:ext cx="5156400" cy="3416400"/>
          </a:xfrm>
          <a:prstGeom prst="rect">
            <a:avLst/>
          </a:prstGeom>
          <a:noFill/>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Lato"/>
              <a:buChar char="●"/>
            </a:pPr>
            <a:r>
              <a:rPr lang="en">
                <a:solidFill>
                  <a:srgbClr val="000000"/>
                </a:solidFill>
              </a:rPr>
              <a:t>Based on our analysis of amenities, we found that... </a:t>
            </a:r>
            <a:endParaRPr>
              <a:solidFill>
                <a:srgbClr val="000000"/>
              </a:solidFill>
            </a:endParaRPr>
          </a:p>
          <a:p>
            <a:pPr indent="-342900" lvl="1" marL="914400" rtl="0" algn="l">
              <a:spcBef>
                <a:spcPts val="0"/>
              </a:spcBef>
              <a:spcAft>
                <a:spcPts val="0"/>
              </a:spcAft>
              <a:buClr>
                <a:srgbClr val="000000"/>
              </a:buClr>
              <a:buSzPts val="1800"/>
              <a:buFont typeface="Lato"/>
              <a:buChar char="○"/>
            </a:pPr>
            <a:r>
              <a:rPr lang="en" sz="1800">
                <a:solidFill>
                  <a:srgbClr val="000000"/>
                </a:solidFill>
              </a:rPr>
              <a:t>Air conditioning in New York City is associated with a 6% increase in price</a:t>
            </a:r>
            <a:endParaRPr sz="1800">
              <a:solidFill>
                <a:srgbClr val="000000"/>
              </a:solidFill>
            </a:endParaRPr>
          </a:p>
          <a:p>
            <a:pPr indent="-342900" lvl="1" marL="914400" rtl="0" algn="l">
              <a:spcBef>
                <a:spcPts val="0"/>
              </a:spcBef>
              <a:spcAft>
                <a:spcPts val="0"/>
              </a:spcAft>
              <a:buClr>
                <a:srgbClr val="000000"/>
              </a:buClr>
              <a:buSzPts val="1800"/>
              <a:buFont typeface="Lato"/>
              <a:buChar char="○"/>
            </a:pPr>
            <a:r>
              <a:rPr lang="en" sz="1800">
                <a:solidFill>
                  <a:srgbClr val="000000"/>
                </a:solidFill>
              </a:rPr>
              <a:t>Including a kitchen in the listing is associated with a 9% decrease in price</a:t>
            </a:r>
            <a:endParaRPr sz="1800">
              <a:solidFill>
                <a:srgbClr val="000000"/>
              </a:solidFill>
            </a:endParaRPr>
          </a:p>
          <a:p>
            <a:pPr indent="-342900" lvl="1" marL="914400" rtl="0" algn="l">
              <a:spcBef>
                <a:spcPts val="0"/>
              </a:spcBef>
              <a:spcAft>
                <a:spcPts val="0"/>
              </a:spcAft>
              <a:buClr>
                <a:srgbClr val="000000"/>
              </a:buClr>
              <a:buSzPts val="1800"/>
              <a:buFont typeface="Lato"/>
              <a:buChar char="○"/>
            </a:pPr>
            <a:r>
              <a:rPr lang="en" sz="1800">
                <a:solidFill>
                  <a:srgbClr val="000000"/>
                </a:solidFill>
              </a:rPr>
              <a:t>Including an elevator is associated with a 11% increase in price</a:t>
            </a:r>
            <a:endParaRPr sz="1800">
              <a:solidFill>
                <a:srgbClr val="000000"/>
              </a:solidFill>
            </a:endParaRPr>
          </a:p>
          <a:p>
            <a:pPr indent="-342900" lvl="1" marL="914400" rtl="0" algn="l">
              <a:spcBef>
                <a:spcPts val="0"/>
              </a:spcBef>
              <a:spcAft>
                <a:spcPts val="0"/>
              </a:spcAft>
              <a:buClr>
                <a:srgbClr val="000000"/>
              </a:buClr>
              <a:buSzPts val="1800"/>
              <a:buFont typeface="Arial"/>
              <a:buChar char="○"/>
            </a:pPr>
            <a:r>
              <a:rPr lang="en" sz="1800">
                <a:solidFill>
                  <a:srgbClr val="000000"/>
                </a:solidFill>
              </a:rPr>
              <a:t>Including cable tv is associated with a 7% increase in price</a:t>
            </a:r>
            <a:endParaRPr sz="1800">
              <a:solidFill>
                <a:srgbClr val="000000"/>
              </a:solidFill>
            </a:endParaRPr>
          </a:p>
          <a:p>
            <a:pPr indent="-342900" lvl="1" marL="914400" rtl="0" algn="l">
              <a:spcBef>
                <a:spcPts val="0"/>
              </a:spcBef>
              <a:spcAft>
                <a:spcPts val="0"/>
              </a:spcAft>
              <a:buClr>
                <a:srgbClr val="000000"/>
              </a:buClr>
              <a:buSzPts val="1800"/>
              <a:buFont typeface="Arial"/>
              <a:buChar char="○"/>
            </a:pPr>
            <a:r>
              <a:rPr lang="en" sz="1800">
                <a:solidFill>
                  <a:srgbClr val="000000"/>
                </a:solidFill>
              </a:rPr>
              <a:t>A “real bed” is associated with a 4% increase in price</a:t>
            </a:r>
            <a:endParaRPr sz="1800">
              <a:solidFill>
                <a:srgbClr val="000000"/>
              </a:solidFill>
            </a:endParaRPr>
          </a:p>
        </p:txBody>
      </p:sp>
      <p:pic>
        <p:nvPicPr>
          <p:cNvPr id="170" name="Google Shape;170;p27"/>
          <p:cNvPicPr preferRelativeResize="0"/>
          <p:nvPr/>
        </p:nvPicPr>
        <p:blipFill>
          <a:blip r:embed="rId3">
            <a:alphaModFix/>
          </a:blip>
          <a:stretch>
            <a:fillRect/>
          </a:stretch>
        </p:blipFill>
        <p:spPr>
          <a:xfrm>
            <a:off x="5711950" y="950050"/>
            <a:ext cx="2990543" cy="3821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Applications + Deployment</a:t>
            </a:r>
            <a:endParaRPr>
              <a:latin typeface="Comfortaa"/>
              <a:ea typeface="Comfortaa"/>
              <a:cs typeface="Comfortaa"/>
              <a:sym typeface="Comfortaa"/>
            </a:endParaRPr>
          </a:p>
        </p:txBody>
      </p:sp>
      <p:sp>
        <p:nvSpPr>
          <p:cNvPr id="176" name="Google Shape;176;p28"/>
          <p:cNvSpPr txBox="1"/>
          <p:nvPr/>
        </p:nvSpPr>
        <p:spPr>
          <a:xfrm>
            <a:off x="470975" y="1437700"/>
            <a:ext cx="8430300" cy="2862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Lato"/>
              <a:buChar char="●"/>
            </a:pPr>
            <a:r>
              <a:rPr lang="en" sz="1800">
                <a:latin typeface="Lato"/>
                <a:ea typeface="Lato"/>
                <a:cs typeface="Lato"/>
                <a:sym typeface="Lato"/>
              </a:rPr>
              <a:t>Airbnb host: dependent upon owner or renter</a:t>
            </a:r>
            <a:endParaRPr sz="1800">
              <a:latin typeface="Lato"/>
              <a:ea typeface="Lato"/>
              <a:cs typeface="Lato"/>
              <a:sym typeface="Lato"/>
            </a:endParaRPr>
          </a:p>
          <a:p>
            <a:pPr indent="-342900" lvl="1" marL="914400" rtl="0" algn="l">
              <a:lnSpc>
                <a:spcPct val="115000"/>
              </a:lnSpc>
              <a:spcBef>
                <a:spcPts val="0"/>
              </a:spcBef>
              <a:spcAft>
                <a:spcPts val="0"/>
              </a:spcAft>
              <a:buSzPts val="1800"/>
              <a:buFont typeface="Lato"/>
              <a:buChar char="○"/>
            </a:pPr>
            <a:r>
              <a:rPr lang="en" sz="1800">
                <a:latin typeface="Lato"/>
                <a:ea typeface="Lato"/>
                <a:cs typeface="Lato"/>
                <a:sym typeface="Lato"/>
              </a:rPr>
              <a:t>E.g. Add A/C, wifi, cleaning fee, extra guests allowed, etc.</a:t>
            </a:r>
            <a:endParaRPr sz="1800">
              <a:latin typeface="Lato"/>
              <a:ea typeface="Lato"/>
              <a:cs typeface="Lato"/>
              <a:sym typeface="Lato"/>
            </a:endParaRPr>
          </a:p>
          <a:p>
            <a:pPr indent="0" lvl="0" marL="0" rtl="0" algn="l">
              <a:lnSpc>
                <a:spcPct val="115000"/>
              </a:lnSpc>
              <a:spcBef>
                <a:spcPts val="0"/>
              </a:spcBef>
              <a:spcAft>
                <a:spcPts val="0"/>
              </a:spcAft>
              <a:buNone/>
            </a:pPr>
            <a:r>
              <a:t/>
            </a:r>
            <a:endParaRPr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sz="1800">
                <a:latin typeface="Lato"/>
                <a:ea typeface="Lato"/>
                <a:cs typeface="Lato"/>
                <a:sym typeface="Lato"/>
              </a:rPr>
              <a:t>Implications on profit made by Airbnb so ethical considerations on ensuring the output prices are factual and transparent, otherwise potential to drive prices up for the end consumer</a:t>
            </a:r>
            <a:endParaRPr sz="18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1792500"/>
            <a:ext cx="8520600" cy="155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Thank You</a:t>
            </a:r>
            <a:br>
              <a:rPr lang="en">
                <a:latin typeface="Comfortaa"/>
                <a:ea typeface="Comfortaa"/>
                <a:cs typeface="Comfortaa"/>
                <a:sym typeface="Comfortaa"/>
              </a:rPr>
            </a:br>
            <a:r>
              <a:rPr lang="en">
                <a:solidFill>
                  <a:srgbClr val="000000"/>
                </a:solidFill>
                <a:latin typeface="Comfortaa"/>
                <a:ea typeface="Comfortaa"/>
                <a:cs typeface="Comfortaa"/>
                <a:sym typeface="Comfortaa"/>
              </a:rPr>
              <a:t>+</a:t>
            </a:r>
            <a:br>
              <a:rPr lang="en">
                <a:latin typeface="Comfortaa"/>
                <a:ea typeface="Comfortaa"/>
                <a:cs typeface="Comfortaa"/>
                <a:sym typeface="Comfortaa"/>
              </a:rPr>
            </a:br>
            <a:r>
              <a:rPr lang="en">
                <a:latin typeface="Comfortaa"/>
                <a:ea typeface="Comfortaa"/>
                <a:cs typeface="Comfortaa"/>
                <a:sym typeface="Comfortaa"/>
              </a:rPr>
              <a:t>Questions</a:t>
            </a:r>
            <a:endParaRPr>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Agenda</a:t>
            </a:r>
            <a:endParaRPr>
              <a:latin typeface="Comfortaa"/>
              <a:ea typeface="Comfortaa"/>
              <a:cs typeface="Comfortaa"/>
              <a:sym typeface="Comfortaa"/>
            </a:endParaRPr>
          </a:p>
        </p:txBody>
      </p:sp>
      <p:sp>
        <p:nvSpPr>
          <p:cNvPr id="70" name="Google Shape;70;p14"/>
          <p:cNvSpPr txBox="1"/>
          <p:nvPr/>
        </p:nvSpPr>
        <p:spPr>
          <a:xfrm>
            <a:off x="318575" y="1437700"/>
            <a:ext cx="7250400" cy="2862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Lato"/>
              <a:buChar char="●"/>
            </a:pPr>
            <a:r>
              <a:rPr lang="en" sz="1800">
                <a:latin typeface="Lato"/>
                <a:ea typeface="Lato"/>
                <a:cs typeface="Lato"/>
                <a:sym typeface="Lato"/>
              </a:rPr>
              <a:t>Problem Definition + Example Scenario</a:t>
            </a:r>
            <a:endParaRPr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sz="1800">
                <a:latin typeface="Lato"/>
                <a:ea typeface="Lato"/>
                <a:cs typeface="Lato"/>
                <a:sym typeface="Lato"/>
              </a:rPr>
              <a:t>Business Case</a:t>
            </a:r>
            <a:endParaRPr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sz="1800">
                <a:latin typeface="Lato"/>
                <a:ea typeface="Lato"/>
                <a:cs typeface="Lato"/>
                <a:sym typeface="Lato"/>
              </a:rPr>
              <a:t>Our Data Mining Process</a:t>
            </a:r>
            <a:endParaRPr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sz="1800">
                <a:latin typeface="Lato"/>
                <a:ea typeface="Lato"/>
                <a:cs typeface="Lato"/>
                <a:sym typeface="Lato"/>
              </a:rPr>
              <a:t>Evaluation</a:t>
            </a:r>
            <a:endParaRPr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sz="1800">
                <a:latin typeface="Lato"/>
                <a:ea typeface="Lato"/>
                <a:cs typeface="Lato"/>
                <a:sym typeface="Lato"/>
              </a:rPr>
              <a:t>Analysis + Insights</a:t>
            </a:r>
            <a:endParaRPr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sz="1800">
                <a:latin typeface="Lato"/>
                <a:ea typeface="Lato"/>
                <a:cs typeface="Lato"/>
                <a:sym typeface="Lato"/>
              </a:rPr>
              <a:t>Applications + Learnings</a:t>
            </a:r>
            <a:endParaRPr sz="1800">
              <a:latin typeface="Lato"/>
              <a:ea typeface="Lato"/>
              <a:cs typeface="Lato"/>
              <a:sym typeface="Lato"/>
            </a:endParaRPr>
          </a:p>
        </p:txBody>
      </p:sp>
      <p:pic>
        <p:nvPicPr>
          <p:cNvPr id="71" name="Google Shape;71;p14"/>
          <p:cNvPicPr preferRelativeResize="0"/>
          <p:nvPr/>
        </p:nvPicPr>
        <p:blipFill rotWithShape="1">
          <a:blip r:embed="rId3">
            <a:alphaModFix/>
          </a:blip>
          <a:srcRect b="970" l="35596" r="12246" t="961"/>
          <a:stretch/>
        </p:blipFill>
        <p:spPr>
          <a:xfrm>
            <a:off x="5106325" y="0"/>
            <a:ext cx="4037675" cy="5044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Problem Definition</a:t>
            </a:r>
            <a:endParaRPr>
              <a:latin typeface="Comfortaa"/>
              <a:ea typeface="Comfortaa"/>
              <a:cs typeface="Comfortaa"/>
              <a:sym typeface="Comfortaa"/>
            </a:endParaRPr>
          </a:p>
        </p:txBody>
      </p:sp>
      <p:sp>
        <p:nvSpPr>
          <p:cNvPr id="77" name="Google Shape;77;p15"/>
          <p:cNvSpPr txBox="1"/>
          <p:nvPr/>
        </p:nvSpPr>
        <p:spPr>
          <a:xfrm>
            <a:off x="625450" y="1863500"/>
            <a:ext cx="8305800" cy="286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highlight>
                  <a:srgbClr val="FFFFFF"/>
                </a:highlight>
                <a:latin typeface="Comfortaa"/>
                <a:ea typeface="Comfortaa"/>
                <a:cs typeface="Comfortaa"/>
                <a:sym typeface="Comfortaa"/>
              </a:rPr>
              <a:t>There are many options that NYC visitors can book on Airbnb.</a:t>
            </a:r>
            <a:endParaRPr sz="1800">
              <a:highlight>
                <a:srgbClr val="FFFFFF"/>
              </a:highlight>
              <a:latin typeface="Comfortaa"/>
              <a:ea typeface="Comfortaa"/>
              <a:cs typeface="Comfortaa"/>
              <a:sym typeface="Comfortaa"/>
            </a:endParaRPr>
          </a:p>
          <a:p>
            <a:pPr indent="0" lvl="0" marL="0" rtl="0" algn="ctr">
              <a:lnSpc>
                <a:spcPct val="115000"/>
              </a:lnSpc>
              <a:spcBef>
                <a:spcPts val="0"/>
              </a:spcBef>
              <a:spcAft>
                <a:spcPts val="0"/>
              </a:spcAft>
              <a:buNone/>
            </a:pPr>
            <a:r>
              <a:t/>
            </a:r>
            <a:endParaRPr sz="1800">
              <a:highlight>
                <a:srgbClr val="FFFFFF"/>
              </a:highlight>
              <a:latin typeface="Comfortaa"/>
              <a:ea typeface="Comfortaa"/>
              <a:cs typeface="Comfortaa"/>
              <a:sym typeface="Comfortaa"/>
            </a:endParaRPr>
          </a:p>
          <a:p>
            <a:pPr indent="0" lvl="0" marL="0" rtl="0" algn="ctr">
              <a:lnSpc>
                <a:spcPct val="115000"/>
              </a:lnSpc>
              <a:spcBef>
                <a:spcPts val="0"/>
              </a:spcBef>
              <a:spcAft>
                <a:spcPts val="0"/>
              </a:spcAft>
              <a:buNone/>
            </a:pPr>
            <a:r>
              <a:rPr lang="en" sz="1800">
                <a:highlight>
                  <a:srgbClr val="FFFFFF"/>
                </a:highlight>
                <a:latin typeface="Comfortaa"/>
                <a:ea typeface="Comfortaa"/>
                <a:cs typeface="Comfortaa"/>
                <a:sym typeface="Comfortaa"/>
              </a:rPr>
              <a:t>For a new or returning Airbnb host, it can be difficult to know how to price a property competitively given the </a:t>
            </a:r>
            <a:r>
              <a:rPr lang="en" sz="1800">
                <a:highlight>
                  <a:srgbClr val="FFFFFF"/>
                </a:highlight>
                <a:latin typeface="Comfortaa"/>
                <a:ea typeface="Comfortaa"/>
                <a:cs typeface="Comfortaa"/>
                <a:sym typeface="Comfortaa"/>
              </a:rPr>
              <a:t>amenities it offers, but also the </a:t>
            </a:r>
            <a:r>
              <a:rPr lang="en" sz="1800">
                <a:highlight>
                  <a:srgbClr val="FFFFFF"/>
                </a:highlight>
                <a:latin typeface="Comfortaa"/>
                <a:ea typeface="Comfortaa"/>
                <a:cs typeface="Comfortaa"/>
                <a:sym typeface="Comfortaa"/>
              </a:rPr>
              <a:t>number of other Airbnbs out there on the market.</a:t>
            </a:r>
            <a:endParaRPr sz="1800">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Example Scenario</a:t>
            </a:r>
            <a:endParaRPr>
              <a:latin typeface="Comfortaa"/>
              <a:ea typeface="Comfortaa"/>
              <a:cs typeface="Comfortaa"/>
              <a:sym typeface="Comfortaa"/>
            </a:endParaRPr>
          </a:p>
        </p:txBody>
      </p:sp>
      <p:pic>
        <p:nvPicPr>
          <p:cNvPr id="83" name="Google Shape;83;p16"/>
          <p:cNvPicPr preferRelativeResize="0"/>
          <p:nvPr/>
        </p:nvPicPr>
        <p:blipFill>
          <a:blip r:embed="rId3">
            <a:alphaModFix/>
          </a:blip>
          <a:stretch>
            <a:fillRect/>
          </a:stretch>
        </p:blipFill>
        <p:spPr>
          <a:xfrm>
            <a:off x="4872250" y="1017450"/>
            <a:ext cx="4205249" cy="3999549"/>
          </a:xfrm>
          <a:prstGeom prst="rect">
            <a:avLst/>
          </a:prstGeom>
          <a:noFill/>
          <a:ln>
            <a:noFill/>
          </a:ln>
        </p:spPr>
      </p:pic>
      <p:sp>
        <p:nvSpPr>
          <p:cNvPr id="84" name="Google Shape;84;p16"/>
          <p:cNvSpPr txBox="1"/>
          <p:nvPr/>
        </p:nvSpPr>
        <p:spPr>
          <a:xfrm>
            <a:off x="489075" y="1761875"/>
            <a:ext cx="5097900" cy="28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Comfortaa"/>
                <a:ea typeface="Comfortaa"/>
                <a:cs typeface="Comfortaa"/>
                <a:sym typeface="Comfortaa"/>
              </a:rPr>
              <a:t>Jane is a new Airbnb host.</a:t>
            </a:r>
            <a:endParaRPr sz="2400">
              <a:latin typeface="Comfortaa"/>
              <a:ea typeface="Comfortaa"/>
              <a:cs typeface="Comfortaa"/>
              <a:sym typeface="Comfortaa"/>
            </a:endParaRPr>
          </a:p>
          <a:p>
            <a:pPr indent="0" lvl="0" marL="0" rtl="0" algn="l">
              <a:lnSpc>
                <a:spcPct val="115000"/>
              </a:lnSpc>
              <a:spcBef>
                <a:spcPts val="0"/>
              </a:spcBef>
              <a:spcAft>
                <a:spcPts val="0"/>
              </a:spcAft>
              <a:buNone/>
            </a:pPr>
            <a:r>
              <a:t/>
            </a:r>
            <a:endParaRPr sz="2400">
              <a:latin typeface="Comfortaa"/>
              <a:ea typeface="Comfortaa"/>
              <a:cs typeface="Comfortaa"/>
              <a:sym typeface="Comfortaa"/>
            </a:endParaRPr>
          </a:p>
          <a:p>
            <a:pPr indent="0" lvl="0" marL="0" rtl="0" algn="l">
              <a:lnSpc>
                <a:spcPct val="115000"/>
              </a:lnSpc>
              <a:spcBef>
                <a:spcPts val="0"/>
              </a:spcBef>
              <a:spcAft>
                <a:spcPts val="0"/>
              </a:spcAft>
              <a:buNone/>
            </a:pPr>
            <a:r>
              <a:rPr lang="en" sz="2400">
                <a:latin typeface="Comfortaa"/>
                <a:ea typeface="Comfortaa"/>
                <a:cs typeface="Comfortaa"/>
                <a:sym typeface="Comfortaa"/>
              </a:rPr>
              <a:t>She owns her apartment and wants to list it on Airbnb.</a:t>
            </a:r>
            <a:endParaRPr sz="2400">
              <a:latin typeface="Comfortaa"/>
              <a:ea typeface="Comfortaa"/>
              <a:cs typeface="Comfortaa"/>
              <a:sym typeface="Comfortaa"/>
            </a:endParaRPr>
          </a:p>
          <a:p>
            <a:pPr indent="0" lvl="0" marL="0" rtl="0" algn="l">
              <a:lnSpc>
                <a:spcPct val="115000"/>
              </a:lnSpc>
              <a:spcBef>
                <a:spcPts val="0"/>
              </a:spcBef>
              <a:spcAft>
                <a:spcPts val="0"/>
              </a:spcAft>
              <a:buNone/>
            </a:pPr>
            <a:r>
              <a:t/>
            </a:r>
            <a:endParaRPr sz="2400">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Example Scenario</a:t>
            </a:r>
            <a:endParaRPr>
              <a:latin typeface="Comfortaa"/>
              <a:ea typeface="Comfortaa"/>
              <a:cs typeface="Comfortaa"/>
              <a:sym typeface="Comfortaa"/>
            </a:endParaRPr>
          </a:p>
        </p:txBody>
      </p:sp>
      <p:sp>
        <p:nvSpPr>
          <p:cNvPr id="90" name="Google Shape;90;p17"/>
          <p:cNvSpPr txBox="1"/>
          <p:nvPr/>
        </p:nvSpPr>
        <p:spPr>
          <a:xfrm>
            <a:off x="311700" y="1615075"/>
            <a:ext cx="3745500" cy="28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Comfortaa"/>
                <a:ea typeface="Comfortaa"/>
                <a:cs typeface="Comfortaa"/>
                <a:sym typeface="Comfortaa"/>
              </a:rPr>
              <a:t>There’s no shortage of demand, but she wants to price competitively and to know if she can make any alterations to help make her apartment more valuable (air conditioning, TV, etc.).</a:t>
            </a:r>
            <a:endParaRPr sz="1800">
              <a:latin typeface="Comfortaa"/>
              <a:ea typeface="Comfortaa"/>
              <a:cs typeface="Comfortaa"/>
              <a:sym typeface="Comfortaa"/>
            </a:endParaRPr>
          </a:p>
        </p:txBody>
      </p:sp>
      <p:pic>
        <p:nvPicPr>
          <p:cNvPr id="91" name="Google Shape;91;p17"/>
          <p:cNvPicPr preferRelativeResize="0"/>
          <p:nvPr/>
        </p:nvPicPr>
        <p:blipFill rotWithShape="1">
          <a:blip r:embed="rId3">
            <a:alphaModFix/>
          </a:blip>
          <a:srcRect b="0" l="0" r="15810" t="0"/>
          <a:stretch/>
        </p:blipFill>
        <p:spPr>
          <a:xfrm>
            <a:off x="4295475" y="2114900"/>
            <a:ext cx="4681977" cy="2707150"/>
          </a:xfrm>
          <a:prstGeom prst="rect">
            <a:avLst/>
          </a:prstGeom>
          <a:noFill/>
          <a:ln cap="flat" cmpd="sng" w="28575">
            <a:solidFill>
              <a:schemeClr val="dk1"/>
            </a:solidFill>
            <a:prstDash val="solid"/>
            <a:round/>
            <a:headEnd len="sm" w="sm" type="none"/>
            <a:tailEnd len="sm" w="sm" type="none"/>
          </a:ln>
        </p:spPr>
      </p:pic>
      <p:pic>
        <p:nvPicPr>
          <p:cNvPr id="92" name="Google Shape;92;p17"/>
          <p:cNvPicPr preferRelativeResize="0"/>
          <p:nvPr/>
        </p:nvPicPr>
        <p:blipFill>
          <a:blip r:embed="rId4">
            <a:alphaModFix/>
          </a:blip>
          <a:stretch>
            <a:fillRect/>
          </a:stretch>
        </p:blipFill>
        <p:spPr>
          <a:xfrm>
            <a:off x="5476075" y="786700"/>
            <a:ext cx="3059475" cy="1155575"/>
          </a:xfrm>
          <a:prstGeom prst="rect">
            <a:avLst/>
          </a:prstGeom>
          <a:noFill/>
          <a:ln cap="flat" cmpd="sng" w="28575">
            <a:solidFill>
              <a:schemeClr val="dk1"/>
            </a:solidFill>
            <a:prstDash val="solid"/>
            <a:round/>
            <a:headEnd len="sm" w="sm" type="none"/>
            <a:tailEnd len="sm" w="sm" type="none"/>
          </a:ln>
        </p:spPr>
      </p:pic>
      <p:cxnSp>
        <p:nvCxnSpPr>
          <p:cNvPr id="93" name="Google Shape;93;p17"/>
          <p:cNvCxnSpPr>
            <a:endCxn id="92" idx="1"/>
          </p:cNvCxnSpPr>
          <p:nvPr/>
        </p:nvCxnSpPr>
        <p:spPr>
          <a:xfrm flipH="1" rot="10800000">
            <a:off x="4467175" y="1364487"/>
            <a:ext cx="1008900" cy="12183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Business Case</a:t>
            </a:r>
            <a:endParaRPr>
              <a:latin typeface="Comfortaa"/>
              <a:ea typeface="Comfortaa"/>
              <a:cs typeface="Comfortaa"/>
              <a:sym typeface="Comfortaa"/>
            </a:endParaRPr>
          </a:p>
        </p:txBody>
      </p:sp>
      <p:sp>
        <p:nvSpPr>
          <p:cNvPr id="99" name="Google Shape;99;p18"/>
          <p:cNvSpPr txBox="1"/>
          <p:nvPr/>
        </p:nvSpPr>
        <p:spPr>
          <a:xfrm>
            <a:off x="470975" y="1437700"/>
            <a:ext cx="8007300" cy="28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highlight>
                  <a:srgbClr val="FFFFFF"/>
                </a:highlight>
                <a:latin typeface="Comfortaa"/>
                <a:ea typeface="Comfortaa"/>
                <a:cs typeface="Comfortaa"/>
                <a:sym typeface="Comfortaa"/>
              </a:rPr>
              <a:t>Objective</a:t>
            </a:r>
            <a:r>
              <a:rPr lang="en" sz="1800">
                <a:highlight>
                  <a:srgbClr val="FFFFFF"/>
                </a:highlight>
                <a:latin typeface="Comfortaa"/>
                <a:ea typeface="Comfortaa"/>
                <a:cs typeface="Comfortaa"/>
                <a:sym typeface="Comfortaa"/>
              </a:rPr>
              <a:t>: To </a:t>
            </a:r>
            <a:r>
              <a:rPr lang="en" sz="1800">
                <a:highlight>
                  <a:schemeClr val="lt1"/>
                </a:highlight>
                <a:latin typeface="Comfortaa"/>
                <a:ea typeface="Comfortaa"/>
                <a:cs typeface="Comfortaa"/>
                <a:sym typeface="Comfortaa"/>
              </a:rPr>
              <a:t>help hosts strategically price their Airbnb rental properties based on:</a:t>
            </a:r>
            <a:endParaRPr sz="1800">
              <a:highlight>
                <a:schemeClr val="lt1"/>
              </a:highlight>
              <a:latin typeface="Comfortaa"/>
              <a:ea typeface="Comfortaa"/>
              <a:cs typeface="Comfortaa"/>
              <a:sym typeface="Comfortaa"/>
            </a:endParaRPr>
          </a:p>
          <a:p>
            <a:pPr indent="-342900" lvl="0" marL="914400" rtl="0" algn="l">
              <a:lnSpc>
                <a:spcPct val="115000"/>
              </a:lnSpc>
              <a:spcBef>
                <a:spcPts val="0"/>
              </a:spcBef>
              <a:spcAft>
                <a:spcPts val="0"/>
              </a:spcAft>
              <a:buSzPts val="1800"/>
              <a:buFont typeface="Comfortaa"/>
              <a:buChar char="●"/>
            </a:pPr>
            <a:r>
              <a:rPr lang="en" sz="1800">
                <a:highlight>
                  <a:schemeClr val="lt1"/>
                </a:highlight>
                <a:latin typeface="Comfortaa"/>
                <a:ea typeface="Comfortaa"/>
                <a:cs typeface="Comfortaa"/>
                <a:sym typeface="Comfortaa"/>
              </a:rPr>
              <a:t>Rental type</a:t>
            </a:r>
            <a:endParaRPr sz="1800">
              <a:highlight>
                <a:schemeClr val="lt1"/>
              </a:highlight>
              <a:latin typeface="Comfortaa"/>
              <a:ea typeface="Comfortaa"/>
              <a:cs typeface="Comfortaa"/>
              <a:sym typeface="Comfortaa"/>
            </a:endParaRPr>
          </a:p>
          <a:p>
            <a:pPr indent="-342900" lvl="0" marL="914400" rtl="0" algn="l">
              <a:lnSpc>
                <a:spcPct val="115000"/>
              </a:lnSpc>
              <a:spcBef>
                <a:spcPts val="0"/>
              </a:spcBef>
              <a:spcAft>
                <a:spcPts val="0"/>
              </a:spcAft>
              <a:buSzPts val="1800"/>
              <a:buFont typeface="Comfortaa"/>
              <a:buChar char="●"/>
            </a:pPr>
            <a:r>
              <a:rPr lang="en" sz="1800">
                <a:highlight>
                  <a:schemeClr val="lt1"/>
                </a:highlight>
                <a:latin typeface="Comfortaa"/>
                <a:ea typeface="Comfortaa"/>
                <a:cs typeface="Comfortaa"/>
                <a:sym typeface="Comfortaa"/>
              </a:rPr>
              <a:t>Features</a:t>
            </a:r>
            <a:endParaRPr sz="1800">
              <a:highlight>
                <a:schemeClr val="lt1"/>
              </a:highlight>
              <a:latin typeface="Comfortaa"/>
              <a:ea typeface="Comfortaa"/>
              <a:cs typeface="Comfortaa"/>
              <a:sym typeface="Comfortaa"/>
            </a:endParaRPr>
          </a:p>
          <a:p>
            <a:pPr indent="-342900" lvl="0" marL="914400" rtl="0" algn="l">
              <a:lnSpc>
                <a:spcPct val="115000"/>
              </a:lnSpc>
              <a:spcBef>
                <a:spcPts val="0"/>
              </a:spcBef>
              <a:spcAft>
                <a:spcPts val="0"/>
              </a:spcAft>
              <a:buSzPts val="1800"/>
              <a:buFont typeface="Comfortaa"/>
              <a:buChar char="●"/>
            </a:pPr>
            <a:r>
              <a:rPr lang="en" sz="1800">
                <a:highlight>
                  <a:schemeClr val="lt1"/>
                </a:highlight>
                <a:latin typeface="Comfortaa"/>
                <a:ea typeface="Comfortaa"/>
                <a:cs typeface="Comfortaa"/>
                <a:sym typeface="Comfortaa"/>
              </a:rPr>
              <a:t>Amenities</a:t>
            </a:r>
            <a:endParaRPr sz="1800">
              <a:highlight>
                <a:schemeClr val="lt1"/>
              </a:highlight>
              <a:latin typeface="Comfortaa"/>
              <a:ea typeface="Comfortaa"/>
              <a:cs typeface="Comfortaa"/>
              <a:sym typeface="Comfortaa"/>
            </a:endParaRPr>
          </a:p>
          <a:p>
            <a:pPr indent="0" lvl="0" marL="457200" rtl="0" algn="l">
              <a:lnSpc>
                <a:spcPct val="115000"/>
              </a:lnSpc>
              <a:spcBef>
                <a:spcPts val="0"/>
              </a:spcBef>
              <a:spcAft>
                <a:spcPts val="0"/>
              </a:spcAft>
              <a:buNone/>
            </a:pPr>
            <a:r>
              <a:t/>
            </a:r>
            <a:endParaRPr sz="1800">
              <a:highlight>
                <a:schemeClr val="lt1"/>
              </a:highlight>
              <a:latin typeface="Comfortaa"/>
              <a:ea typeface="Comfortaa"/>
              <a:cs typeface="Comfortaa"/>
              <a:sym typeface="Comfortaa"/>
            </a:endParaRPr>
          </a:p>
          <a:p>
            <a:pPr indent="0" lvl="0" marL="0" rtl="0" algn="l">
              <a:lnSpc>
                <a:spcPct val="115000"/>
              </a:lnSpc>
              <a:spcBef>
                <a:spcPts val="0"/>
              </a:spcBef>
              <a:spcAft>
                <a:spcPts val="0"/>
              </a:spcAft>
              <a:buNone/>
            </a:pPr>
            <a:r>
              <a:rPr b="1" lang="en" sz="1800">
                <a:highlight>
                  <a:schemeClr val="lt1"/>
                </a:highlight>
                <a:latin typeface="Comfortaa"/>
                <a:ea typeface="Comfortaa"/>
                <a:cs typeface="Comfortaa"/>
                <a:sym typeface="Comfortaa"/>
              </a:rPr>
              <a:t>Proposal</a:t>
            </a:r>
            <a:r>
              <a:rPr lang="en" sz="1800">
                <a:highlight>
                  <a:schemeClr val="lt1"/>
                </a:highlight>
                <a:latin typeface="Comfortaa"/>
                <a:ea typeface="Comfortaa"/>
                <a:cs typeface="Comfortaa"/>
                <a:sym typeface="Comfortaa"/>
              </a:rPr>
              <a:t>: Use pricing model based on historical Airbnb data to identify which features of a property affect price</a:t>
            </a:r>
            <a:endParaRPr sz="1800">
              <a:highlight>
                <a:srgbClr val="FFFFFF"/>
              </a:highlight>
              <a:latin typeface="Comfortaa"/>
              <a:ea typeface="Comfortaa"/>
              <a:cs typeface="Comfortaa"/>
              <a:sym typeface="Comfortaa"/>
            </a:endParaRPr>
          </a:p>
          <a:p>
            <a:pPr indent="0" lvl="0" marL="457200" rtl="0" algn="l">
              <a:lnSpc>
                <a:spcPct val="115000"/>
              </a:lnSpc>
              <a:spcBef>
                <a:spcPts val="0"/>
              </a:spcBef>
              <a:spcAft>
                <a:spcPts val="0"/>
              </a:spcAft>
              <a:buNone/>
            </a:pPr>
            <a:r>
              <a:t/>
            </a:r>
            <a:endParaRPr sz="1800">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Data Mining Process: Initial Dataset</a:t>
            </a:r>
            <a:endParaRPr>
              <a:latin typeface="Comfortaa"/>
              <a:ea typeface="Comfortaa"/>
              <a:cs typeface="Comfortaa"/>
              <a:sym typeface="Comfortaa"/>
            </a:endParaRPr>
          </a:p>
        </p:txBody>
      </p:sp>
      <p:sp>
        <p:nvSpPr>
          <p:cNvPr id="105" name="Google Shape;105;p19"/>
          <p:cNvSpPr txBox="1"/>
          <p:nvPr/>
        </p:nvSpPr>
        <p:spPr>
          <a:xfrm>
            <a:off x="619700" y="1294125"/>
            <a:ext cx="7225800" cy="626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Dataset 1</a:t>
            </a:r>
            <a:r>
              <a:rPr lang="en" sz="1800">
                <a:latin typeface="Comfortaa"/>
                <a:ea typeface="Comfortaa"/>
                <a:cs typeface="Comfortaa"/>
                <a:sym typeface="Comfortaa"/>
              </a:rPr>
              <a:t>: 2019 NYC Airbnbs (Kaggle.com)</a:t>
            </a:r>
            <a:endParaRPr sz="1800">
              <a:latin typeface="Comfortaa"/>
              <a:ea typeface="Comfortaa"/>
              <a:cs typeface="Comfortaa"/>
              <a:sym typeface="Comfortaa"/>
            </a:endParaRPr>
          </a:p>
          <a:p>
            <a:pPr indent="0" lvl="0" marL="0" rtl="0" algn="l">
              <a:spcBef>
                <a:spcPts val="0"/>
              </a:spcBef>
              <a:spcAft>
                <a:spcPts val="0"/>
              </a:spcAft>
              <a:buNone/>
            </a:pPr>
            <a:r>
              <a:t/>
            </a:r>
            <a:endParaRPr sz="1800">
              <a:highlight>
                <a:srgbClr val="FFFFFF"/>
              </a:highlight>
              <a:latin typeface="Comfortaa"/>
              <a:ea typeface="Comfortaa"/>
              <a:cs typeface="Comfortaa"/>
              <a:sym typeface="Comfortaa"/>
            </a:endParaRPr>
          </a:p>
          <a:p>
            <a:pPr indent="0" lvl="0" marL="0" rtl="0" algn="l">
              <a:spcBef>
                <a:spcPts val="0"/>
              </a:spcBef>
              <a:spcAft>
                <a:spcPts val="0"/>
              </a:spcAft>
              <a:buNone/>
            </a:pPr>
            <a:r>
              <a:t/>
            </a:r>
            <a:endParaRPr sz="1800">
              <a:latin typeface="Comfortaa"/>
              <a:ea typeface="Comfortaa"/>
              <a:cs typeface="Comfortaa"/>
              <a:sym typeface="Comfortaa"/>
            </a:endParaRPr>
          </a:p>
        </p:txBody>
      </p:sp>
      <p:sp>
        <p:nvSpPr>
          <p:cNvPr id="106" name="Google Shape;106;p19"/>
          <p:cNvSpPr txBox="1"/>
          <p:nvPr/>
        </p:nvSpPr>
        <p:spPr>
          <a:xfrm>
            <a:off x="787050" y="1920225"/>
            <a:ext cx="3911700" cy="28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highlight>
                  <a:srgbClr val="FFFFFF"/>
                </a:highlight>
                <a:latin typeface="Comfortaa"/>
                <a:ea typeface="Comfortaa"/>
                <a:cs typeface="Comfortaa"/>
                <a:sym typeface="Comfortaa"/>
              </a:rPr>
              <a:t>48.9K</a:t>
            </a:r>
            <a:r>
              <a:rPr lang="en" sz="3000">
                <a:highlight>
                  <a:srgbClr val="FFFFFF"/>
                </a:highlight>
                <a:latin typeface="Comfortaa"/>
                <a:ea typeface="Comfortaa"/>
                <a:cs typeface="Comfortaa"/>
                <a:sym typeface="Comfortaa"/>
              </a:rPr>
              <a:t>      </a:t>
            </a:r>
            <a:r>
              <a:rPr b="1" lang="en" sz="3000">
                <a:highlight>
                  <a:srgbClr val="FFFFFF"/>
                </a:highlight>
                <a:latin typeface="Comfortaa"/>
                <a:ea typeface="Comfortaa"/>
                <a:cs typeface="Comfortaa"/>
                <a:sym typeface="Comfortaa"/>
              </a:rPr>
              <a:t>16</a:t>
            </a:r>
            <a:endParaRPr b="1" sz="3000">
              <a:highlight>
                <a:srgbClr val="FFFFFF"/>
              </a:highlight>
              <a:latin typeface="Comfortaa"/>
              <a:ea typeface="Comfortaa"/>
              <a:cs typeface="Comfortaa"/>
              <a:sym typeface="Comfortaa"/>
            </a:endParaRPr>
          </a:p>
          <a:p>
            <a:pPr indent="0" lvl="0" marL="0" rtl="0" algn="l">
              <a:spcBef>
                <a:spcPts val="0"/>
              </a:spcBef>
              <a:spcAft>
                <a:spcPts val="0"/>
              </a:spcAft>
              <a:buNone/>
            </a:pPr>
            <a:r>
              <a:rPr lang="en" sz="1100">
                <a:highlight>
                  <a:srgbClr val="FFFFFF"/>
                </a:highlight>
                <a:latin typeface="Comfortaa"/>
                <a:ea typeface="Comfortaa"/>
                <a:cs typeface="Comfortaa"/>
                <a:sym typeface="Comfortaa"/>
              </a:rPr>
              <a:t>      ROWS                    COLUMNS</a:t>
            </a:r>
            <a:endParaRPr sz="1100">
              <a:highlight>
                <a:srgbClr val="FFFFFF"/>
              </a:highlight>
              <a:latin typeface="Comfortaa"/>
              <a:ea typeface="Comfortaa"/>
              <a:cs typeface="Comfortaa"/>
              <a:sym typeface="Comfortaa"/>
            </a:endParaRPr>
          </a:p>
          <a:p>
            <a:pPr indent="0" lvl="0" marL="0" rtl="0" algn="l">
              <a:spcBef>
                <a:spcPts val="0"/>
              </a:spcBef>
              <a:spcAft>
                <a:spcPts val="0"/>
              </a:spcAft>
              <a:buNone/>
            </a:pPr>
            <a:r>
              <a:t/>
            </a:r>
            <a:endParaRPr sz="1100">
              <a:highlight>
                <a:srgbClr val="FFFFFF"/>
              </a:highlight>
              <a:latin typeface="Comfortaa"/>
              <a:ea typeface="Comfortaa"/>
              <a:cs typeface="Comfortaa"/>
              <a:sym typeface="Comfortaa"/>
            </a:endParaRPr>
          </a:p>
          <a:p>
            <a:pPr indent="0" lvl="0" marL="0" rtl="0" algn="l">
              <a:spcBef>
                <a:spcPts val="0"/>
              </a:spcBef>
              <a:spcAft>
                <a:spcPts val="0"/>
              </a:spcAft>
              <a:buNone/>
            </a:pPr>
            <a:r>
              <a:rPr lang="en">
                <a:highlight>
                  <a:srgbClr val="FFFFFF"/>
                </a:highlight>
                <a:latin typeface="Comfortaa"/>
                <a:ea typeface="Comfortaa"/>
                <a:cs typeface="Comfortaa"/>
                <a:sym typeface="Comfortaa"/>
              </a:rPr>
              <a:t>Features including:</a:t>
            </a:r>
            <a:endParaRPr>
              <a:highlight>
                <a:srgbClr val="FFFFFF"/>
              </a:highlight>
              <a:latin typeface="Comfortaa"/>
              <a:ea typeface="Comfortaa"/>
              <a:cs typeface="Comfortaa"/>
              <a:sym typeface="Comfortaa"/>
            </a:endParaRPr>
          </a:p>
          <a:p>
            <a:pPr indent="0" lvl="0" marL="0" rtl="0" algn="l">
              <a:spcBef>
                <a:spcPts val="0"/>
              </a:spcBef>
              <a:spcAft>
                <a:spcPts val="0"/>
              </a:spcAft>
              <a:buNone/>
            </a:pPr>
            <a:r>
              <a:t/>
            </a:r>
            <a:endParaRPr sz="1200">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highlight>
                  <a:srgbClr val="FFFFFF"/>
                </a:highlight>
                <a:latin typeface="Comfortaa"/>
                <a:ea typeface="Comfortaa"/>
                <a:cs typeface="Comfortaa"/>
                <a:sym typeface="Comfortaa"/>
              </a:rPr>
              <a:t>neighborhood (categorical)</a:t>
            </a:r>
            <a:endParaRPr>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highlight>
                  <a:srgbClr val="FFFFFF"/>
                </a:highlight>
                <a:latin typeface="Comfortaa"/>
                <a:ea typeface="Comfortaa"/>
                <a:cs typeface="Comfortaa"/>
                <a:sym typeface="Comfortaa"/>
              </a:rPr>
              <a:t>neighborhood_group </a:t>
            </a:r>
            <a:r>
              <a:rPr lang="en">
                <a:highlight>
                  <a:schemeClr val="lt1"/>
                </a:highlight>
                <a:latin typeface="Comfortaa"/>
                <a:ea typeface="Comfortaa"/>
                <a:cs typeface="Comfortaa"/>
                <a:sym typeface="Comfortaa"/>
              </a:rPr>
              <a:t>(categorical)</a:t>
            </a:r>
            <a:endParaRPr>
              <a:highlight>
                <a:schemeClr val="lt1"/>
              </a:highlight>
              <a:latin typeface="Comfortaa"/>
              <a:ea typeface="Comfortaa"/>
              <a:cs typeface="Comfortaa"/>
              <a:sym typeface="Comfortaa"/>
            </a:endParaRPr>
          </a:p>
          <a:p>
            <a:pPr indent="-317500" lvl="1" marL="914400" rtl="0" algn="l">
              <a:spcBef>
                <a:spcPts val="0"/>
              </a:spcBef>
              <a:spcAft>
                <a:spcPts val="0"/>
              </a:spcAft>
              <a:buSzPts val="1400"/>
              <a:buFont typeface="Comfortaa"/>
              <a:buChar char="○"/>
            </a:pPr>
            <a:r>
              <a:rPr lang="en">
                <a:highlight>
                  <a:schemeClr val="lt1"/>
                </a:highlight>
                <a:latin typeface="Comfortaa"/>
                <a:ea typeface="Comfortaa"/>
                <a:cs typeface="Comfortaa"/>
                <a:sym typeface="Comfortaa"/>
              </a:rPr>
              <a:t>very high dimensionality - 220</a:t>
            </a:r>
            <a:endParaRPr>
              <a:highlight>
                <a:schemeClr val="lt1"/>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highlight>
                  <a:srgbClr val="FFFFFF"/>
                </a:highlight>
                <a:latin typeface="Comfortaa"/>
                <a:ea typeface="Comfortaa"/>
                <a:cs typeface="Comfortaa"/>
                <a:sym typeface="Comfortaa"/>
              </a:rPr>
              <a:t>price (numeric)</a:t>
            </a:r>
            <a:endParaRPr>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highlight>
                  <a:srgbClr val="FFFFFF"/>
                </a:highlight>
                <a:latin typeface="Comfortaa"/>
                <a:ea typeface="Comfortaa"/>
                <a:cs typeface="Comfortaa"/>
                <a:sym typeface="Comfortaa"/>
              </a:rPr>
              <a:t>property_type</a:t>
            </a:r>
            <a:r>
              <a:rPr lang="en">
                <a:highlight>
                  <a:schemeClr val="lt1"/>
                </a:highlight>
                <a:latin typeface="Comfortaa"/>
                <a:ea typeface="Comfortaa"/>
                <a:cs typeface="Comfortaa"/>
                <a:sym typeface="Comfortaa"/>
              </a:rPr>
              <a:t> (binary)</a:t>
            </a:r>
            <a:endParaRPr>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highlight>
                  <a:srgbClr val="FFFFFF"/>
                </a:highlight>
                <a:latin typeface="Comfortaa"/>
                <a:ea typeface="Comfortaa"/>
                <a:cs typeface="Comfortaa"/>
                <a:sym typeface="Comfortaa"/>
              </a:rPr>
              <a:t>number of reviews</a:t>
            </a:r>
            <a:r>
              <a:rPr lang="en">
                <a:highlight>
                  <a:schemeClr val="lt1"/>
                </a:highlight>
                <a:latin typeface="Comfortaa"/>
                <a:ea typeface="Comfortaa"/>
                <a:cs typeface="Comfortaa"/>
                <a:sym typeface="Comfortaa"/>
              </a:rPr>
              <a:t> (numeric)</a:t>
            </a:r>
            <a:endParaRPr>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a:highlight>
                  <a:srgbClr val="FFFFFF"/>
                </a:highlight>
                <a:latin typeface="Comfortaa"/>
                <a:ea typeface="Comfortaa"/>
                <a:cs typeface="Comfortaa"/>
                <a:sym typeface="Comfortaa"/>
              </a:rPr>
              <a:t>availability</a:t>
            </a:r>
            <a:r>
              <a:rPr lang="en">
                <a:highlight>
                  <a:schemeClr val="lt1"/>
                </a:highlight>
                <a:latin typeface="Comfortaa"/>
                <a:ea typeface="Comfortaa"/>
                <a:cs typeface="Comfortaa"/>
                <a:sym typeface="Comfortaa"/>
              </a:rPr>
              <a:t> 365 (numeric)</a:t>
            </a:r>
            <a:endParaRPr>
              <a:latin typeface="Comfortaa"/>
              <a:ea typeface="Comfortaa"/>
              <a:cs typeface="Comfortaa"/>
              <a:sym typeface="Comfortaa"/>
            </a:endParaRPr>
          </a:p>
        </p:txBody>
      </p:sp>
      <p:pic>
        <p:nvPicPr>
          <p:cNvPr id="107" name="Google Shape;107;p19"/>
          <p:cNvPicPr preferRelativeResize="0"/>
          <p:nvPr/>
        </p:nvPicPr>
        <p:blipFill>
          <a:blip r:embed="rId3">
            <a:alphaModFix/>
          </a:blip>
          <a:stretch>
            <a:fillRect/>
          </a:stretch>
        </p:blipFill>
        <p:spPr>
          <a:xfrm>
            <a:off x="4698750" y="1965675"/>
            <a:ext cx="4100352" cy="2760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Data Mining Process: Additional Data</a:t>
            </a:r>
            <a:endParaRPr>
              <a:latin typeface="Comfortaa"/>
              <a:ea typeface="Comfortaa"/>
              <a:cs typeface="Comfortaa"/>
              <a:sym typeface="Comfortaa"/>
            </a:endParaRPr>
          </a:p>
        </p:txBody>
      </p:sp>
      <p:sp>
        <p:nvSpPr>
          <p:cNvPr id="113" name="Google Shape;113;p20"/>
          <p:cNvSpPr txBox="1"/>
          <p:nvPr/>
        </p:nvSpPr>
        <p:spPr>
          <a:xfrm>
            <a:off x="619700" y="1294125"/>
            <a:ext cx="7225800" cy="626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Dataset 2</a:t>
            </a:r>
            <a:r>
              <a:rPr lang="en" sz="1800">
                <a:latin typeface="Comfortaa"/>
                <a:ea typeface="Comfortaa"/>
                <a:cs typeface="Comfortaa"/>
                <a:sym typeface="Comfortaa"/>
              </a:rPr>
              <a:t>: 2019 NYC Airbnb Features (InsideAirbnb.com)</a:t>
            </a:r>
            <a:endParaRPr sz="1800">
              <a:latin typeface="Comfortaa"/>
              <a:ea typeface="Comfortaa"/>
              <a:cs typeface="Comfortaa"/>
              <a:sym typeface="Comfortaa"/>
            </a:endParaRPr>
          </a:p>
          <a:p>
            <a:pPr indent="0" lvl="0" marL="0" rtl="0" algn="l">
              <a:spcBef>
                <a:spcPts val="0"/>
              </a:spcBef>
              <a:spcAft>
                <a:spcPts val="0"/>
              </a:spcAft>
              <a:buNone/>
            </a:pPr>
            <a:r>
              <a:t/>
            </a:r>
            <a:endParaRPr sz="1800">
              <a:highlight>
                <a:srgbClr val="FFFFFF"/>
              </a:highlight>
              <a:latin typeface="Comfortaa"/>
              <a:ea typeface="Comfortaa"/>
              <a:cs typeface="Comfortaa"/>
              <a:sym typeface="Comfortaa"/>
            </a:endParaRPr>
          </a:p>
          <a:p>
            <a:pPr indent="0" lvl="0" marL="0" rtl="0" algn="l">
              <a:spcBef>
                <a:spcPts val="0"/>
              </a:spcBef>
              <a:spcAft>
                <a:spcPts val="0"/>
              </a:spcAft>
              <a:buNone/>
            </a:pPr>
            <a:r>
              <a:t/>
            </a:r>
            <a:endParaRPr sz="1800">
              <a:latin typeface="Comfortaa"/>
              <a:ea typeface="Comfortaa"/>
              <a:cs typeface="Comfortaa"/>
              <a:sym typeface="Comfortaa"/>
            </a:endParaRPr>
          </a:p>
        </p:txBody>
      </p:sp>
      <p:sp>
        <p:nvSpPr>
          <p:cNvPr id="114" name="Google Shape;114;p20"/>
          <p:cNvSpPr txBox="1"/>
          <p:nvPr/>
        </p:nvSpPr>
        <p:spPr>
          <a:xfrm>
            <a:off x="898900" y="1844025"/>
            <a:ext cx="3353100" cy="30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highlight>
                  <a:srgbClr val="FFFFFF"/>
                </a:highlight>
                <a:latin typeface="Comfortaa"/>
                <a:ea typeface="Comfortaa"/>
                <a:cs typeface="Comfortaa"/>
                <a:sym typeface="Comfortaa"/>
              </a:rPr>
              <a:t>48.3K</a:t>
            </a:r>
            <a:r>
              <a:rPr lang="en" sz="3000">
                <a:highlight>
                  <a:srgbClr val="FFFFFF"/>
                </a:highlight>
                <a:latin typeface="Comfortaa"/>
                <a:ea typeface="Comfortaa"/>
                <a:cs typeface="Comfortaa"/>
                <a:sym typeface="Comfortaa"/>
              </a:rPr>
              <a:t>     </a:t>
            </a:r>
            <a:r>
              <a:rPr b="1" lang="en" sz="3000">
                <a:highlight>
                  <a:srgbClr val="FFFFFF"/>
                </a:highlight>
                <a:latin typeface="Comfortaa"/>
                <a:ea typeface="Comfortaa"/>
                <a:cs typeface="Comfortaa"/>
                <a:sym typeface="Comfortaa"/>
              </a:rPr>
              <a:t>106</a:t>
            </a:r>
            <a:endParaRPr b="1" sz="3000">
              <a:highlight>
                <a:srgbClr val="FFFFFF"/>
              </a:highlight>
              <a:latin typeface="Comfortaa"/>
              <a:ea typeface="Comfortaa"/>
              <a:cs typeface="Comfortaa"/>
              <a:sym typeface="Comfortaa"/>
            </a:endParaRPr>
          </a:p>
          <a:p>
            <a:pPr indent="0" lvl="0" marL="0" rtl="0" algn="l">
              <a:spcBef>
                <a:spcPts val="0"/>
              </a:spcBef>
              <a:spcAft>
                <a:spcPts val="0"/>
              </a:spcAft>
              <a:buNone/>
            </a:pPr>
            <a:r>
              <a:rPr lang="en" sz="1100">
                <a:highlight>
                  <a:srgbClr val="FFFFFF"/>
                </a:highlight>
                <a:latin typeface="Comfortaa"/>
                <a:ea typeface="Comfortaa"/>
                <a:cs typeface="Comfortaa"/>
                <a:sym typeface="Comfortaa"/>
              </a:rPr>
              <a:t>      ROWS                    COLUMNS</a:t>
            </a:r>
            <a:endParaRPr sz="1100">
              <a:highlight>
                <a:srgbClr val="FFFFFF"/>
              </a:highlight>
              <a:latin typeface="Comfortaa"/>
              <a:ea typeface="Comfortaa"/>
              <a:cs typeface="Comfortaa"/>
              <a:sym typeface="Comfortaa"/>
            </a:endParaRPr>
          </a:p>
          <a:p>
            <a:pPr indent="0" lvl="0" marL="0" rtl="0" algn="l">
              <a:spcBef>
                <a:spcPts val="0"/>
              </a:spcBef>
              <a:spcAft>
                <a:spcPts val="0"/>
              </a:spcAft>
              <a:buNone/>
            </a:pPr>
            <a:r>
              <a:t/>
            </a:r>
            <a:endParaRPr sz="1100">
              <a:highlight>
                <a:srgbClr val="FFFFFF"/>
              </a:highlight>
              <a:latin typeface="Comfortaa"/>
              <a:ea typeface="Comfortaa"/>
              <a:cs typeface="Comfortaa"/>
              <a:sym typeface="Comfortaa"/>
            </a:endParaRPr>
          </a:p>
          <a:p>
            <a:pPr indent="0" lvl="0" marL="0" rtl="0" algn="l">
              <a:spcBef>
                <a:spcPts val="0"/>
              </a:spcBef>
              <a:spcAft>
                <a:spcPts val="0"/>
              </a:spcAft>
              <a:buNone/>
            </a:pPr>
            <a:r>
              <a:rPr lang="en">
                <a:highlight>
                  <a:srgbClr val="FFFFFF"/>
                </a:highlight>
                <a:latin typeface="Comfortaa"/>
                <a:ea typeface="Comfortaa"/>
                <a:cs typeface="Comfortaa"/>
                <a:sym typeface="Comfortaa"/>
              </a:rPr>
              <a:t>Features including:</a:t>
            </a:r>
            <a:endParaRPr>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beds (numeric)</a:t>
            </a:r>
            <a:endParaRPr sz="1100">
              <a:solidFill>
                <a:srgbClr val="222222"/>
              </a:solidFill>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bathrooms</a:t>
            </a:r>
            <a:r>
              <a:rPr lang="en" sz="1100">
                <a:solidFill>
                  <a:srgbClr val="222222"/>
                </a:solidFill>
                <a:highlight>
                  <a:schemeClr val="lt1"/>
                </a:highlight>
                <a:latin typeface="Comfortaa"/>
                <a:ea typeface="Comfortaa"/>
                <a:cs typeface="Comfortaa"/>
                <a:sym typeface="Comfortaa"/>
              </a:rPr>
              <a:t> (numeric)</a:t>
            </a:r>
            <a:endParaRPr sz="1100">
              <a:solidFill>
                <a:srgbClr val="222222"/>
              </a:solidFill>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bedrooms</a:t>
            </a:r>
            <a:r>
              <a:rPr lang="en" sz="1100">
                <a:solidFill>
                  <a:srgbClr val="222222"/>
                </a:solidFill>
                <a:highlight>
                  <a:schemeClr val="lt1"/>
                </a:highlight>
                <a:latin typeface="Comfortaa"/>
                <a:ea typeface="Comfortaa"/>
                <a:cs typeface="Comfortaa"/>
                <a:sym typeface="Comfortaa"/>
              </a:rPr>
              <a:t> (numeric)</a:t>
            </a:r>
            <a:endParaRPr sz="1100">
              <a:solidFill>
                <a:srgbClr val="222222"/>
              </a:solidFill>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bed_type (categorical)</a:t>
            </a:r>
            <a:endParaRPr sz="1100">
              <a:solidFill>
                <a:srgbClr val="222222"/>
              </a:solidFill>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amenities (converted to binary)</a:t>
            </a:r>
            <a:endParaRPr sz="1100">
              <a:solidFill>
                <a:srgbClr val="222222"/>
              </a:solidFill>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guests_included (binary)</a:t>
            </a:r>
            <a:endParaRPr sz="1100">
              <a:solidFill>
                <a:srgbClr val="222222"/>
              </a:solidFill>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cleaning_fee </a:t>
            </a:r>
            <a:r>
              <a:rPr lang="en" sz="1100">
                <a:solidFill>
                  <a:srgbClr val="222222"/>
                </a:solidFill>
                <a:highlight>
                  <a:schemeClr val="lt1"/>
                </a:highlight>
                <a:latin typeface="Comfortaa"/>
                <a:ea typeface="Comfortaa"/>
                <a:cs typeface="Comfortaa"/>
                <a:sym typeface="Comfortaa"/>
              </a:rPr>
              <a:t>(numeric)</a:t>
            </a:r>
            <a:endParaRPr sz="1100">
              <a:solidFill>
                <a:srgbClr val="222222"/>
              </a:solidFill>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extra_people </a:t>
            </a:r>
            <a:r>
              <a:rPr lang="en" sz="1100">
                <a:solidFill>
                  <a:srgbClr val="222222"/>
                </a:solidFill>
                <a:highlight>
                  <a:schemeClr val="lt1"/>
                </a:highlight>
                <a:latin typeface="Comfortaa"/>
                <a:ea typeface="Comfortaa"/>
                <a:cs typeface="Comfortaa"/>
                <a:sym typeface="Comfortaa"/>
              </a:rPr>
              <a:t>(numeric)</a:t>
            </a:r>
            <a:endParaRPr sz="1100">
              <a:solidFill>
                <a:srgbClr val="222222"/>
              </a:solidFill>
              <a:highlight>
                <a:srgbClr val="FFFFFF"/>
              </a:highlight>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lang="en" sz="1100">
                <a:solidFill>
                  <a:srgbClr val="222222"/>
                </a:solidFill>
                <a:highlight>
                  <a:srgbClr val="FFFFFF"/>
                </a:highlight>
                <a:latin typeface="Comfortaa"/>
                <a:ea typeface="Comfortaa"/>
                <a:cs typeface="Comfortaa"/>
                <a:sym typeface="Comfortaa"/>
              </a:rPr>
              <a:t>review_scores_rating </a:t>
            </a:r>
            <a:r>
              <a:rPr lang="en" sz="1100">
                <a:solidFill>
                  <a:srgbClr val="222222"/>
                </a:solidFill>
                <a:highlight>
                  <a:schemeClr val="lt1"/>
                </a:highlight>
                <a:latin typeface="Comfortaa"/>
                <a:ea typeface="Comfortaa"/>
                <a:cs typeface="Comfortaa"/>
                <a:sym typeface="Comfortaa"/>
              </a:rPr>
              <a:t>(numeric)</a:t>
            </a:r>
            <a:endParaRPr>
              <a:latin typeface="Comfortaa"/>
              <a:ea typeface="Comfortaa"/>
              <a:cs typeface="Comfortaa"/>
              <a:sym typeface="Comfortaa"/>
            </a:endParaRPr>
          </a:p>
        </p:txBody>
      </p:sp>
      <p:pic>
        <p:nvPicPr>
          <p:cNvPr id="115" name="Google Shape;115;p20"/>
          <p:cNvPicPr preferRelativeResize="0"/>
          <p:nvPr/>
        </p:nvPicPr>
        <p:blipFill rotWithShape="1">
          <a:blip r:embed="rId3">
            <a:alphaModFix/>
          </a:blip>
          <a:srcRect b="0" l="0" r="10746" t="0"/>
          <a:stretch/>
        </p:blipFill>
        <p:spPr>
          <a:xfrm>
            <a:off x="4252000" y="2196900"/>
            <a:ext cx="4660926" cy="2569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Data Mining Process: Excel work</a:t>
            </a:r>
            <a:endParaRPr>
              <a:latin typeface="Comfortaa"/>
              <a:ea typeface="Comfortaa"/>
              <a:cs typeface="Comfortaa"/>
              <a:sym typeface="Comfortaa"/>
            </a:endParaRPr>
          </a:p>
        </p:txBody>
      </p:sp>
      <p:pic>
        <p:nvPicPr>
          <p:cNvPr id="121" name="Google Shape;121;p21"/>
          <p:cNvPicPr preferRelativeResize="0"/>
          <p:nvPr/>
        </p:nvPicPr>
        <p:blipFill rotWithShape="1">
          <a:blip r:embed="rId3">
            <a:alphaModFix/>
          </a:blip>
          <a:srcRect b="0" l="0" r="42840" t="0"/>
          <a:stretch/>
        </p:blipFill>
        <p:spPr>
          <a:xfrm>
            <a:off x="4295675" y="1125500"/>
            <a:ext cx="4425777" cy="3821249"/>
          </a:xfrm>
          <a:prstGeom prst="rect">
            <a:avLst/>
          </a:prstGeom>
          <a:noFill/>
          <a:ln>
            <a:noFill/>
          </a:ln>
        </p:spPr>
      </p:pic>
      <p:sp>
        <p:nvSpPr>
          <p:cNvPr id="122" name="Google Shape;122;p21"/>
          <p:cNvSpPr txBox="1"/>
          <p:nvPr/>
        </p:nvSpPr>
        <p:spPr>
          <a:xfrm>
            <a:off x="531000" y="1184675"/>
            <a:ext cx="3703500" cy="3445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Vlookup </a:t>
            </a:r>
            <a:r>
              <a:rPr lang="en" sz="1800">
                <a:latin typeface="Comfortaa"/>
                <a:ea typeface="Comfortaa"/>
                <a:cs typeface="Comfortaa"/>
                <a:sym typeface="Comfortaa"/>
              </a:rPr>
              <a:t>on unique ‘id’ identifier to merge dataset 1 and dataset 2</a:t>
            </a:r>
            <a:endParaRPr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Filter </a:t>
            </a:r>
            <a:r>
              <a:rPr lang="en" sz="1800">
                <a:latin typeface="Comfortaa"/>
                <a:ea typeface="Comfortaa"/>
                <a:cs typeface="Comfortaa"/>
                <a:sym typeface="Comfortaa"/>
              </a:rPr>
              <a:t>to identify</a:t>
            </a:r>
            <a:r>
              <a:rPr b="1" lang="en" sz="1800">
                <a:latin typeface="Comfortaa"/>
                <a:ea typeface="Comfortaa"/>
                <a:cs typeface="Comfortaa"/>
                <a:sym typeface="Comfortaa"/>
              </a:rPr>
              <a:t> </a:t>
            </a:r>
            <a:r>
              <a:rPr lang="en" sz="1800">
                <a:latin typeface="Comfortaa"/>
                <a:ea typeface="Comfortaa"/>
                <a:cs typeface="Comfortaa"/>
                <a:sym typeface="Comfortaa"/>
              </a:rPr>
              <a:t>issues / stray characters / anomalies in data</a:t>
            </a:r>
            <a:endParaRPr sz="1800">
              <a:latin typeface="Comfortaa"/>
              <a:ea typeface="Comfortaa"/>
              <a:cs typeface="Comfortaa"/>
              <a:sym typeface="Comfortaa"/>
            </a:endParaRPr>
          </a:p>
          <a:p>
            <a:pPr indent="-304800" lvl="1" marL="914400" rtl="0" algn="l">
              <a:spcBef>
                <a:spcPts val="0"/>
              </a:spcBef>
              <a:spcAft>
                <a:spcPts val="0"/>
              </a:spcAft>
              <a:buSzPts val="1200"/>
              <a:buFont typeface="Comfortaa"/>
              <a:buChar char="○"/>
            </a:pPr>
            <a:r>
              <a:rPr lang="en" sz="1200">
                <a:latin typeface="Comfortaa"/>
                <a:ea typeface="Comfortaa"/>
                <a:cs typeface="Comfortaa"/>
                <a:sym typeface="Comfortaa"/>
              </a:rPr>
              <a:t>~, *, ::::, etc.</a:t>
            </a:r>
            <a:endParaRPr sz="1200">
              <a:latin typeface="Comfortaa"/>
              <a:ea typeface="Comfortaa"/>
              <a:cs typeface="Comfortaa"/>
              <a:sym typeface="Comfortaa"/>
            </a:endParaRPr>
          </a:p>
          <a:p>
            <a:pPr indent="-304800" lvl="1" marL="914400" rtl="0" algn="l">
              <a:spcBef>
                <a:spcPts val="0"/>
              </a:spcBef>
              <a:spcAft>
                <a:spcPts val="0"/>
              </a:spcAft>
              <a:buSzPts val="1200"/>
              <a:buFont typeface="Comfortaa"/>
              <a:buChar char="○"/>
            </a:pPr>
            <a:r>
              <a:rPr lang="en" sz="1200">
                <a:latin typeface="Comfortaa"/>
                <a:ea typeface="Comfortaa"/>
                <a:cs typeface="Comfortaa"/>
                <a:sym typeface="Comfortaa"/>
              </a:rPr>
              <a:t>Scraping problems (blanks, negative values, etc.) </a:t>
            </a:r>
            <a:endParaRPr sz="12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Find and replace</a:t>
            </a:r>
            <a:r>
              <a:rPr lang="en" sz="1800">
                <a:latin typeface="Comfortaa"/>
                <a:ea typeface="Comfortaa"/>
                <a:cs typeface="Comfortaa"/>
                <a:sym typeface="Comfortaa"/>
              </a:rPr>
              <a:t> to adjust values </a:t>
            </a:r>
            <a:endParaRPr sz="1800">
              <a:latin typeface="Comfortaa"/>
              <a:ea typeface="Comfortaa"/>
              <a:cs typeface="Comfortaa"/>
              <a:sym typeface="Comfortaa"/>
            </a:endParaRPr>
          </a:p>
          <a:p>
            <a:pPr indent="-342900" lvl="0" marL="457200" rtl="0" algn="l">
              <a:spcBef>
                <a:spcPts val="0"/>
              </a:spcBef>
              <a:spcAft>
                <a:spcPts val="0"/>
              </a:spcAft>
              <a:buSzPts val="1800"/>
              <a:buFont typeface="Comfortaa"/>
              <a:buChar char="●"/>
            </a:pPr>
            <a:r>
              <a:rPr b="1" lang="en" sz="1800">
                <a:latin typeface="Comfortaa"/>
                <a:ea typeface="Comfortaa"/>
                <a:cs typeface="Comfortaa"/>
                <a:sym typeface="Comfortaa"/>
              </a:rPr>
              <a:t>Filter</a:t>
            </a:r>
            <a:r>
              <a:rPr lang="en" sz="1800">
                <a:latin typeface="Comfortaa"/>
                <a:ea typeface="Comfortaa"/>
                <a:cs typeface="Comfortaa"/>
                <a:sym typeface="Comfortaa"/>
              </a:rPr>
              <a:t> to sort and delete erroneous rows (very manual)</a:t>
            </a:r>
            <a:endParaRPr sz="1800">
              <a:latin typeface="Comfortaa"/>
              <a:ea typeface="Comfortaa"/>
              <a:cs typeface="Comfortaa"/>
              <a:sym typeface="Comfortaa"/>
            </a:endParaRPr>
          </a:p>
          <a:p>
            <a:pPr indent="0" lvl="0" marL="0" rtl="0" algn="l">
              <a:spcBef>
                <a:spcPts val="0"/>
              </a:spcBef>
              <a:spcAft>
                <a:spcPts val="0"/>
              </a:spcAft>
              <a:buNone/>
            </a:pPr>
            <a:r>
              <a:t/>
            </a:r>
            <a:endParaRPr b="1" sz="1800">
              <a:highlight>
                <a:srgbClr val="FFFFFF"/>
              </a:highlight>
              <a:latin typeface="Comfortaa"/>
              <a:ea typeface="Comfortaa"/>
              <a:cs typeface="Comfortaa"/>
              <a:sym typeface="Comfortaa"/>
            </a:endParaRPr>
          </a:p>
          <a:p>
            <a:pPr indent="0" lvl="0" marL="0" rtl="0" algn="l">
              <a:spcBef>
                <a:spcPts val="0"/>
              </a:spcBef>
              <a:spcAft>
                <a:spcPts val="0"/>
              </a:spcAft>
              <a:buNone/>
            </a:pPr>
            <a:r>
              <a:t/>
            </a:r>
            <a:endParaRPr sz="1800">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